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300" r:id="rId10"/>
    <p:sldId id="301" r:id="rId11"/>
    <p:sldId id="302" r:id="rId12"/>
    <p:sldId id="303" r:id="rId13"/>
    <p:sldId id="272" r:id="rId14"/>
    <p:sldId id="284" r:id="rId15"/>
    <p:sldId id="285" r:id="rId16"/>
    <p:sldId id="286" r:id="rId17"/>
    <p:sldId id="274" r:id="rId18"/>
    <p:sldId id="275" r:id="rId19"/>
    <p:sldId id="276" r:id="rId20"/>
    <p:sldId id="277" r:id="rId21"/>
    <p:sldId id="287" r:id="rId22"/>
    <p:sldId id="278" r:id="rId23"/>
    <p:sldId id="279" r:id="rId24"/>
    <p:sldId id="280" r:id="rId25"/>
    <p:sldId id="281" r:id="rId26"/>
    <p:sldId id="288" r:id="rId27"/>
    <p:sldId id="289" r:id="rId28"/>
    <p:sldId id="282" r:id="rId29"/>
    <p:sldId id="294" r:id="rId30"/>
    <p:sldId id="283" r:id="rId31"/>
    <p:sldId id="290" r:id="rId32"/>
    <p:sldId id="295" r:id="rId33"/>
    <p:sldId id="291" r:id="rId34"/>
    <p:sldId id="296" r:id="rId35"/>
    <p:sldId id="297" r:id="rId36"/>
    <p:sldId id="298" r:id="rId37"/>
    <p:sldId id="292" r:id="rId38"/>
    <p:sldId id="299" r:id="rId39"/>
    <p:sldId id="259" r:id="rId40"/>
  </p:sldIdLst>
  <p:sldSz cx="18288000" cy="10287000"/>
  <p:notesSz cx="6858000" cy="9144000"/>
  <p:embeddedFontLst>
    <p:embeddedFont>
      <p:font typeface="Angsana New" panose="02020603050405020304" pitchFamily="18" charset="-34"/>
      <p:regular r:id="rId42"/>
      <p:bold r:id="rId43"/>
      <p:italic r:id="rId44"/>
      <p:boldItalic r:id="rId45"/>
    </p:embeddedFont>
    <p:embeddedFont>
      <p:font typeface="Browallia New" panose="020B0604020202020204" pitchFamily="34" charset="-34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Helvetica" panose="020B0604020202020204" pitchFamily="34" charset="0"/>
      <p:regular r:id="rId51"/>
      <p:bold r:id="rId52"/>
      <p:italic r:id="rId53"/>
      <p:boldItalic r:id="rId54"/>
    </p:embeddedFont>
    <p:embeddedFont>
      <p:font typeface="PSL Empire Pro (พีเอสแอล เอ็มไพ" panose="02000506000000020004" charset="-34"/>
      <p:regular r:id="rId55"/>
      <p:bold r:id="rId56"/>
      <p:italic r:id="rId57"/>
      <p:boldItalic r:id="rId58"/>
    </p:embeddedFont>
    <p:embeddedFont>
      <p:font typeface="TH Sarabun New" panose="020B0500040200020003" pitchFamily="34" charset="-34"/>
      <p:regular r:id="rId59"/>
      <p:bold r:id="rId60"/>
      <p:italic r:id="rId61"/>
      <p:boldItalic r:id="rId62"/>
    </p:embeddedFont>
    <p:embeddedFont>
      <p:font typeface="TH SarabunPSK" panose="020B0500040200020003" pitchFamily="34" charset="-34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CF0"/>
    <a:srgbClr val="EEFE00"/>
    <a:srgbClr val="FC02D8"/>
    <a:srgbClr val="EEF0EA"/>
    <a:srgbClr val="2A2A2B"/>
    <a:srgbClr val="22687A"/>
    <a:srgbClr val="ECAE3E"/>
    <a:srgbClr val="EFF1EB"/>
    <a:srgbClr val="E36238"/>
    <a:srgbClr val="FF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 autoAdjust="0"/>
    <p:restoredTop sz="94354" autoAdjust="0"/>
  </p:normalViewPr>
  <p:slideViewPr>
    <p:cSldViewPr>
      <p:cViewPr varScale="1">
        <p:scale>
          <a:sx n="52" d="100"/>
          <a:sy n="52" d="100"/>
        </p:scale>
        <p:origin x="682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9.fntdata"/><Relationship Id="rId5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CFE6C-0DCD-4316-A723-059C574C9575}" type="datetimeFigureOut">
              <a:rPr lang="th-TH" smtClean="0"/>
              <a:t>21/10/68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76F05-5BAE-4E27-A028-6A5E657C8D8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833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7860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73B8E-1D2F-F4C0-14A9-2EE7F04CE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52A522-B120-2A7C-3427-1A4B1E7C2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5BFCBD-F91B-E788-AA5D-0B21DD8EB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774BA-AA00-320C-B351-8B8754CC2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184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F8D74-DA47-8DA6-A79D-1116B6962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45090-2476-6DC9-DE92-B360B5C32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1F5D9D-062E-F63D-7003-669776C6E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5E7F9-92A2-B654-8780-DE7796F99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1844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3845-484C-F4F9-E80D-7DE842F76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8D832-DAFE-5B89-EAFA-D4F113AC1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F57906-E59C-6539-039F-422040D94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11E54-CD8C-F48C-7292-BFE08E3FA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1614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359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0434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4190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753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7655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9624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774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9959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5155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9101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0285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504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5836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7696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7245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9266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218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3582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44792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1642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09202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351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9023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5306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722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60702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7971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54104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735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775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894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747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84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382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CA321-6595-D86B-804B-C60880E1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0059D5-3FDD-5036-7E7D-C93B4F405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9BBA2-F01D-91DE-BA89-23EA50155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FBB8D-220D-C4F2-1ABA-32A459143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6F05-5BAE-4E27-A028-6A5E657C8D80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558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4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2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38.pn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0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2.emf"/><Relationship Id="rId4" Type="http://schemas.openxmlformats.org/officeDocument/2006/relationships/image" Target="../media/image41.png"/><Relationship Id="rId9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2.emf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2.emf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59.png"/><Relationship Id="rId10" Type="http://schemas.openxmlformats.org/officeDocument/2006/relationships/image" Target="../media/image2.emf"/><Relationship Id="rId4" Type="http://schemas.openxmlformats.org/officeDocument/2006/relationships/image" Target="../media/image12.emf"/><Relationship Id="rId9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60.jpg"/><Relationship Id="rId4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4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65.jpg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4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65.jpg"/><Relationship Id="rId4" Type="http://schemas.openxmlformats.org/officeDocument/2006/relationships/image" Target="../media/image8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2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emf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FBBD0-2DC6-FD71-5E7D-919C364AD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3516" r="1215" b="3373"/>
          <a:stretch/>
        </p:blipFill>
        <p:spPr>
          <a:xfrm>
            <a:off x="0" y="14238"/>
            <a:ext cx="18271958" cy="102727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DDDAA6-F3CA-9061-3AF2-73D73DF59B2A}"/>
              </a:ext>
            </a:extLst>
          </p:cNvPr>
          <p:cNvGrpSpPr/>
          <p:nvPr/>
        </p:nvGrpSpPr>
        <p:grpSpPr>
          <a:xfrm>
            <a:off x="838200" y="483795"/>
            <a:ext cx="4300470" cy="1493238"/>
            <a:chOff x="674455" y="571500"/>
            <a:chExt cx="4300470" cy="149323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64205B-6EA5-05D9-B76B-6C60F02E9569}"/>
                </a:ext>
              </a:extLst>
            </p:cNvPr>
            <p:cNvSpPr/>
            <p:nvPr/>
          </p:nvSpPr>
          <p:spPr>
            <a:xfrm>
              <a:off x="914400" y="876300"/>
              <a:ext cx="3048000" cy="838200"/>
            </a:xfrm>
            <a:prstGeom prst="roundRect">
              <a:avLst>
                <a:gd name="adj" fmla="val 50000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8EFA9E-406F-006D-B9C9-3E686D57386D}"/>
                </a:ext>
              </a:extLst>
            </p:cNvPr>
            <p:cNvSpPr txBox="1"/>
            <p:nvPr/>
          </p:nvSpPr>
          <p:spPr>
            <a:xfrm>
              <a:off x="674455" y="571500"/>
              <a:ext cx="3307998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th-TH" sz="6000" b="1" dirty="0">
                  <a:solidFill>
                    <a:schemeClr val="bg1"/>
                  </a:solidFill>
                  <a:latin typeface="Browallia New" panose="020B0604020202020204" pitchFamily="34" charset="-34"/>
                  <a:cs typeface="Browallia New" panose="020B0604020202020204" pitchFamily="34" charset="-34"/>
                </a:rPr>
                <a:t>บทเรียนที่</a:t>
              </a:r>
              <a:endParaRPr lang="en-US" sz="6000" b="1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058AAD-C0D0-087D-3077-156EDE16BD80}"/>
                </a:ext>
              </a:extLst>
            </p:cNvPr>
            <p:cNvSpPr/>
            <p:nvPr/>
          </p:nvSpPr>
          <p:spPr>
            <a:xfrm>
              <a:off x="4109675" y="876300"/>
              <a:ext cx="838200" cy="838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F127-1F43-020D-6E1E-7A6AEEF34665}"/>
                </a:ext>
              </a:extLst>
            </p:cNvPr>
            <p:cNvSpPr txBox="1"/>
            <p:nvPr/>
          </p:nvSpPr>
          <p:spPr>
            <a:xfrm>
              <a:off x="4038600" y="1218352"/>
              <a:ext cx="936325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960"/>
                </a:lnSpc>
                <a:spcBef>
                  <a:spcPct val="0"/>
                </a:spcBef>
              </a:pPr>
              <a:r>
                <a:rPr lang="en-US" sz="9600" b="1" dirty="0">
                  <a:solidFill>
                    <a:schemeClr val="bg1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C100F24-8AF8-1F46-5910-E44D2ACFCD4F}"/>
              </a:ext>
            </a:extLst>
          </p:cNvPr>
          <p:cNvSpPr txBox="1"/>
          <p:nvPr/>
        </p:nvSpPr>
        <p:spPr>
          <a:xfrm>
            <a:off x="16042" y="2376711"/>
            <a:ext cx="9144000" cy="5959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0"/>
              </a:lnSpc>
            </a:pPr>
            <a:r>
              <a:rPr lang="th-TH" sz="15000" b="1" dirty="0">
                <a:solidFill>
                  <a:srgbClr val="34607C"/>
                </a:solidFill>
                <a:latin typeface="PSL Empire Pro (พีเอสแอล เอ็มไพ" panose="02000506000000020004" pitchFamily="2" charset="-34"/>
                <a:cs typeface="PSL Empire Pro (พีเอสแอล เอ็มไพ" panose="02000506000000020004" pitchFamily="2" charset="-34"/>
              </a:rPr>
              <a:t>วิวัฒนาการ</a:t>
            </a:r>
          </a:p>
          <a:p>
            <a:pPr algn="ctr">
              <a:lnSpc>
                <a:spcPts val="15000"/>
              </a:lnSpc>
            </a:pPr>
            <a:r>
              <a:rPr lang="th-TH" sz="15000" b="1" dirty="0">
                <a:solidFill>
                  <a:srgbClr val="34607C"/>
                </a:solidFill>
                <a:latin typeface="PSL Empire Pro (พีเอสแอล เอ็มไพ" panose="02000506000000020004" pitchFamily="2" charset="-34"/>
                <a:cs typeface="PSL Empire Pro (พีเอสแอล เอ็มไพ" panose="02000506000000020004" pitchFamily="2" charset="-34"/>
              </a:rPr>
              <a:t>ของตัวเลข</a:t>
            </a:r>
          </a:p>
          <a:p>
            <a:pPr algn="ctr">
              <a:lnSpc>
                <a:spcPts val="15000"/>
              </a:lnSpc>
            </a:pPr>
            <a:r>
              <a:rPr lang="th-TH" sz="15000" b="1" dirty="0">
                <a:solidFill>
                  <a:srgbClr val="34607C"/>
                </a:solidFill>
                <a:latin typeface="PSL Empire Pro (พีเอสแอล เอ็มไพ" panose="02000506000000020004" pitchFamily="2" charset="-34"/>
                <a:cs typeface="PSL Empire Pro (พีเอสแอล เอ็มไพ" panose="02000506000000020004" pitchFamily="2" charset="-34"/>
              </a:rPr>
              <a:t>และระบบจำนวน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7E507-0242-459F-2AF5-4DD715B0D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432"/>
          <a:stretch/>
        </p:blipFill>
        <p:spPr>
          <a:xfrm>
            <a:off x="7391400" y="-1"/>
            <a:ext cx="2044700" cy="788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B355-E84D-06BF-15B0-466DD3662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F95DF8-BA86-333F-2741-9C670A88BAAF}"/>
              </a:ext>
            </a:extLst>
          </p:cNvPr>
          <p:cNvGrpSpPr/>
          <p:nvPr/>
        </p:nvGrpSpPr>
        <p:grpSpPr>
          <a:xfrm>
            <a:off x="152400" y="357619"/>
            <a:ext cx="9579281" cy="6781800"/>
            <a:chOff x="7924800" y="1943100"/>
            <a:chExt cx="10210800" cy="67818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788D23E-1208-9C29-9CD7-5479CE3A9F65}"/>
                </a:ext>
              </a:extLst>
            </p:cNvPr>
            <p:cNvSpPr/>
            <p:nvPr/>
          </p:nvSpPr>
          <p:spPr>
            <a:xfrm>
              <a:off x="7924800" y="1943100"/>
              <a:ext cx="10210800" cy="6781800"/>
            </a:xfrm>
            <a:prstGeom prst="roundRect">
              <a:avLst>
                <a:gd name="adj" fmla="val 4356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3891A-8ED9-9751-C8AD-535254DC98C6}"/>
                </a:ext>
              </a:extLst>
            </p:cNvPr>
            <p:cNvSpPr txBox="1"/>
            <p:nvPr/>
          </p:nvSpPr>
          <p:spPr>
            <a:xfrm>
              <a:off x="8151192" y="2248168"/>
              <a:ext cx="9464779" cy="6247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หลักการเขียนตัวเลขโรมันแทนจำนวน</a:t>
              </a:r>
            </a:p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3.	เขียนโดยใช้หลักการลดเป็นการเขียนแทนจำนวนบางจำนวนที่ใช้หลักการเพิ่มไม่ได้ การเขียนทำได้โดยเขียนตัวเลขที่มี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ค่าน้อยไว้หน้าตัวเลขที่มีค่ามาก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เช่น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IV  =  5 – 1  =  4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IX  =  10 – 1  =  9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XL  =  50 – 10  =  40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XC  =  100 – 10  =  90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CD  =  500 – 100  =  400 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CM  =  1000 – 100  =  900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F8C7B3A-A5DB-B5CA-3C1C-1315F2027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E080B-74F8-1624-953E-47E19322C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D3D653-FA0B-EDB1-7499-3ECB68D86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800" y="-664731"/>
            <a:ext cx="2044700" cy="2044700"/>
          </a:xfrm>
          <a:prstGeom prst="rect">
            <a:avLst/>
          </a:prstGeom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1F6F94E-5FCD-54CF-5C86-466F5C4999E7}"/>
              </a:ext>
            </a:extLst>
          </p:cNvPr>
          <p:cNvGrpSpPr/>
          <p:nvPr/>
        </p:nvGrpSpPr>
        <p:grpSpPr>
          <a:xfrm>
            <a:off x="8763000" y="4457700"/>
            <a:ext cx="8879400" cy="4366781"/>
            <a:chOff x="9883877" y="2219365"/>
            <a:chExt cx="8153400" cy="4366781"/>
          </a:xfrm>
        </p:grpSpPr>
        <p:sp>
          <p:nvSpPr>
            <p:cNvPr id="4" name="สี่เหลี่ยมผืนผ้า: มุมมน 3">
              <a:extLst>
                <a:ext uri="{FF2B5EF4-FFF2-40B4-BE49-F238E27FC236}">
                  <a16:creationId xmlns:a16="http://schemas.microsoft.com/office/drawing/2014/main" id="{9F89CF3C-C104-6C05-F9E3-41B45EB54B87}"/>
                </a:ext>
              </a:extLst>
            </p:cNvPr>
            <p:cNvSpPr/>
            <p:nvPr/>
          </p:nvSpPr>
          <p:spPr>
            <a:xfrm>
              <a:off x="9883877" y="2219365"/>
              <a:ext cx="8153400" cy="436678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B3A91A9E-7B8F-5B00-5386-A6B04D4F55A1}"/>
                </a:ext>
              </a:extLst>
            </p:cNvPr>
            <p:cNvSpPr txBox="1"/>
            <p:nvPr/>
          </p:nvSpPr>
          <p:spPr>
            <a:xfrm>
              <a:off x="10255866" y="2580379"/>
              <a:ext cx="7655054" cy="338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</a:t>
              </a:r>
              <a:r>
                <a:rPr lang="th-TH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ข้อสังเกตหลักการลดมีเงื่อนไข </a:t>
              </a:r>
              <a:r>
                <a:rPr lang="th-TH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ดังนี้</a:t>
              </a:r>
            </a:p>
            <a:p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1)	ตัวเลขที่เป็นตัวลบมีเพียง 3 ตัว เท่านั้น คือ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I, X, C</a:t>
              </a:r>
            </a:p>
            <a:p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2)	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ตัวเลข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I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อยู่หน้าตัว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V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X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เท่านั้น</a:t>
              </a:r>
            </a:p>
            <a:p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3)	ตัวเลข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X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อยู่หน้าตัว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L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C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เท่านั้น</a:t>
              </a:r>
            </a:p>
            <a:p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4)	ตัวเลข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C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อยู่หน้าตัว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D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 </a:t>
              </a:r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M  </a:t>
              </a:r>
              <a:r>
                <a:rPr lang="th-TH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เท่านั้น</a:t>
              </a:r>
              <a:endParaRPr lang="th-TH" sz="4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9DE691A-7654-2615-C3E0-9D401D1C6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1802" y="977495"/>
            <a:ext cx="58293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49D57-0B53-1057-254B-94C045A6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2F1718-03E1-1F1B-DBA4-B04BAC05BEE8}"/>
              </a:ext>
            </a:extLst>
          </p:cNvPr>
          <p:cNvGrpSpPr/>
          <p:nvPr/>
        </p:nvGrpSpPr>
        <p:grpSpPr>
          <a:xfrm>
            <a:off x="609600" y="1223887"/>
            <a:ext cx="13030200" cy="7310513"/>
            <a:chOff x="7924800" y="1943100"/>
            <a:chExt cx="10210800" cy="67818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A03A1A7-4829-51FF-ACE6-7EB3D8950930}"/>
                </a:ext>
              </a:extLst>
            </p:cNvPr>
            <p:cNvSpPr/>
            <p:nvPr/>
          </p:nvSpPr>
          <p:spPr>
            <a:xfrm>
              <a:off x="7924800" y="1943100"/>
              <a:ext cx="10210800" cy="6781800"/>
            </a:xfrm>
            <a:prstGeom prst="roundRect">
              <a:avLst>
                <a:gd name="adj" fmla="val 4356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1B94CDD-91EA-FC74-08DA-0F190FDD9BB7}"/>
                    </a:ext>
                  </a:extLst>
                </p:cNvPr>
                <p:cNvSpPr txBox="1"/>
                <p:nvPr/>
              </p:nvSpPr>
              <p:spPr>
                <a:xfrm>
                  <a:off x="8151192" y="2248168"/>
                  <a:ext cx="9845325" cy="6249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thaiDist"/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</a:t>
                  </a:r>
                  <a:r>
                    <a:rPr lang="th-TH" sz="40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หลักการเขียนตัวเลขโรมันแทนจำนวน</a:t>
                  </a:r>
                </a:p>
                <a:p>
                  <a:pPr marL="742950" indent="-742950" algn="thaiDist">
                    <a:buAutoNum type="arabicPeriod" startAt="4"/>
                  </a:pP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การเขียนจำนวนที่มีค่ามาก ๆ ให้ใช้เครื่องหมายขีด ( – )  เขียนบนสัญลักษณ์พื้นฐาน 6 ตัว คือ 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V, X, L, C, D 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และ 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M 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โดยสัญลักษณ์ใหม่นี้จะมีค่า</a:t>
                  </a:r>
                  <a:r>
                    <a:rPr lang="th-TH" sz="4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เป็น 1,000 เท่าของตัวเลขเดิม </a:t>
                  </a:r>
                </a:p>
                <a:p>
                  <a:pPr algn="thaiDist"/>
                  <a:r>
                    <a:rPr lang="th-TH" sz="4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               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เช่น เขียน 15,442 เป็นเลขโรมัน ได้เป็น   </a:t>
                  </a:r>
                </a:p>
                <a:p>
                  <a:pPr algn="thaiDist"/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                        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th-TH" sz="400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𝑋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th-TH" sz="400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𝑉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  <a:cs typeface="TH Sarabun New" panose="020B0500040200020003" pitchFamily="34" charset="-34"/>
                        </a:rPr>
                        <m:t>CDXLII</m:t>
                      </m:r>
                    </m:oMath>
                  </a14:m>
                  <a:endPara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algn="thaiDist"/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000" i="1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𝑉</m:t>
                          </m:r>
                        </m:e>
                      </m:acc>
                    </m:oMath>
                  </a14:m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 แ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ทนจำนวน	5,000  	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th-TH" sz="400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𝐶</m:t>
                          </m:r>
                        </m:e>
                      </m:acc>
                    </m:oMath>
                  </a14:m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แทนจำนวน	100,000</a:t>
                  </a:r>
                </a:p>
                <a:p>
                  <a:pPr algn="thaiDist"/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th-TH" sz="400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𝑋</m:t>
                          </m:r>
                        </m:e>
                      </m:acc>
                      <m:r>
                        <a:rPr lang="th-TH" sz="4000" b="0" i="0" smtClean="0">
                          <a:effectLst/>
                          <a:latin typeface="Cambria Math" panose="02040503050406030204" pitchFamily="18" charset="0"/>
                          <a:cs typeface="TH Sarabun New" panose="020B0500040200020003" pitchFamily="34" charset="-34"/>
                        </a:rPr>
                        <m:t>  </m:t>
                      </m:r>
                    </m:oMath>
                  </a14:m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 แทนจำนวน	10,000	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th-TH" sz="400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𝐷</m:t>
                          </m:r>
                        </m:e>
                      </m:acc>
                    </m:oMath>
                  </a14:m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แทนจำนวน	500,000</a:t>
                  </a:r>
                </a:p>
                <a:p>
                  <a:pPr algn="thaiDist"/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th-TH" sz="400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𝐿</m:t>
                          </m:r>
                        </m:e>
                      </m:acc>
                    </m:oMath>
                  </a14:m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  แทนจำนวน	50,000	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th-TH" sz="400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cs typeface="TH Sarabun New" panose="020B0500040200020003" pitchFamily="34" charset="-34"/>
                            </a:rPr>
                            <m:t>𝑀</m:t>
                          </m:r>
                        </m:e>
                      </m:acc>
                    </m:oMath>
                  </a14:m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แทนจำนวน	1,000,000</a:t>
                  </a:r>
                </a:p>
                <a:p>
                  <a:pPr algn="thaiDist"/>
                  <a:endPara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1B94CDD-91EA-FC74-08DA-0F190FDD9B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1192" y="2248168"/>
                  <a:ext cx="9845325" cy="6249211"/>
                </a:xfrm>
                <a:prstGeom prst="rect">
                  <a:avLst/>
                </a:prstGeom>
                <a:blipFill>
                  <a:blip r:embed="rId3"/>
                  <a:stretch>
                    <a:fillRect l="-1892" t="-1719" r="-2620"/>
                  </a:stretch>
                </a:blipFill>
              </p:spPr>
              <p:txBody>
                <a:bodyPr/>
                <a:lstStyle/>
                <a:p>
                  <a:r>
                    <a:rPr lang="th-TH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2AEE9-4B83-9EFF-2AB4-EF8AB2134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051412-98DF-496A-235E-F7B531D86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BF3D30-DCFD-E19A-F410-0BFE2935E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0" y="-664731"/>
            <a:ext cx="2044700" cy="20447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0678671-7BFC-0243-54F1-1A712EDCA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643" l="10000" r="90000">
                        <a14:foregroundMark x1="47857" y1="89643" x2="48214" y2="9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9400" y="3560404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7F6ED-0BF7-462B-09B9-EB60799B5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6B0E17-63B6-2D8C-8641-C5937A66AB14}"/>
              </a:ext>
            </a:extLst>
          </p:cNvPr>
          <p:cNvGrpSpPr/>
          <p:nvPr/>
        </p:nvGrpSpPr>
        <p:grpSpPr>
          <a:xfrm>
            <a:off x="609600" y="357619"/>
            <a:ext cx="13580542" cy="8176782"/>
            <a:chOff x="7924800" y="1139482"/>
            <a:chExt cx="10642062" cy="758541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D23D4C7-FB92-77D9-7FFA-B7A82CB7F687}"/>
                </a:ext>
              </a:extLst>
            </p:cNvPr>
            <p:cNvSpPr/>
            <p:nvPr/>
          </p:nvSpPr>
          <p:spPr>
            <a:xfrm>
              <a:off x="7924800" y="1943100"/>
              <a:ext cx="10210800" cy="6781800"/>
            </a:xfrm>
            <a:prstGeom prst="roundRect">
              <a:avLst>
                <a:gd name="adj" fmla="val 4356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075DC9-4EE6-6A3F-F2B7-9CA588E126BA}"/>
                </a:ext>
              </a:extLst>
            </p:cNvPr>
            <p:cNvSpPr txBox="1"/>
            <p:nvPr/>
          </p:nvSpPr>
          <p:spPr>
            <a:xfrm>
              <a:off x="8721537" y="1139482"/>
              <a:ext cx="9845325" cy="10278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แบบฝึกช่วยคิด</a:t>
              </a:r>
              <a:endPara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0CCE63F-E4DF-E419-6890-3E8D0467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2765B7-E544-6444-0FF5-D9C9EF94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F22290-A0A7-1788-7C0E-2FAB7C690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800" y="-664731"/>
            <a:ext cx="2044700" cy="20447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B47E2DD-0C46-CE7A-7831-9C026EB47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86" b="95143" l="10000" r="90429">
                        <a14:foregroundMark x1="41857" y1="4286" x2="42286" y2="14714"/>
                        <a14:foregroundMark x1="90714" y1="17571" x2="90714" y2="25714"/>
                        <a14:foregroundMark x1="62000" y1="44571" x2="60000" y2="44714"/>
                        <a14:foregroundMark x1="67000" y1="83000" x2="54429" y2="93286"/>
                        <a14:foregroundMark x1="54429" y1="93286" x2="34571" y2="95000"/>
                        <a14:foregroundMark x1="26143" y1="95000" x2="30571" y2="95143"/>
                        <a14:backgroundMark x1="23857" y1="60286" x2="21286" y2="82143"/>
                        <a14:backgroundMark x1="64143" y1="56000" x2="72429" y2="70571"/>
                        <a14:backgroundMark x1="72429" y1="70571" x2="86286" y2="8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459" y="1625515"/>
            <a:ext cx="7310512" cy="73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16E11-1729-C120-4511-942ADCBDC26F}"/>
              </a:ext>
            </a:extLst>
          </p:cNvPr>
          <p:cNvSpPr txBox="1"/>
          <p:nvPr/>
        </p:nvSpPr>
        <p:spPr>
          <a:xfrm>
            <a:off x="964648" y="2081232"/>
            <a:ext cx="123444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ในความหมายของระบบตัวเลข ฮินดู–อารบ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ิก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 ขอให้เข้าใจว่าเป็นวิธีการบอกปริมาณด้วยการเรียบเรียงสัญลักษณ์จากสัญลักษณ์ทั้งสิบตัว เพื่อแทนปริมาณหนึ่ง ๆ ซึ่งมิได้หมายความว่าจะต้องใช้สัญลักษณ์ 0 1 ... 9 เสมอไป ดังเช่นในประเทศไทยก็ใช้ระบบตัวเลขอารบ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ิก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โดยมีสัญลักษณ์เป็นของตัวเองคือ ๐ ๑ ๒ ๓ ๔ ๕ ๖ ๗ ๘ ๙ หรือถ้าเป็นภาษาอาหรับเองก็จะใช้สัญลักษณ์ต่างออกไป ดังในตาราง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12492-7E97-A597-0D96-FCCB2CE5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03EFCC-A6D4-202F-4322-4964332D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F21250-2238-8F03-96D9-0755D672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-432411"/>
            <a:ext cx="2044700" cy="204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513DFE-4ADF-D008-5661-C6090BC33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422" y="1567520"/>
            <a:ext cx="6075555" cy="80430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39E69-4993-5F03-0522-51E27CA80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315278"/>
            <a:ext cx="12255500" cy="249329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1E3A4F-F955-5ED1-7D80-5A09E4925D69}"/>
              </a:ext>
            </a:extLst>
          </p:cNvPr>
          <p:cNvGrpSpPr/>
          <p:nvPr/>
        </p:nvGrpSpPr>
        <p:grpSpPr>
          <a:xfrm>
            <a:off x="977900" y="5484324"/>
            <a:ext cx="9448800" cy="707886"/>
            <a:chOff x="1498600" y="2732157"/>
            <a:chExt cx="9448800" cy="70788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AAF5DB6-45F9-E5D9-9265-3EA4AA9B3DAA}"/>
                </a:ext>
              </a:extLst>
            </p:cNvPr>
            <p:cNvSpPr/>
            <p:nvPr/>
          </p:nvSpPr>
          <p:spPr>
            <a:xfrm>
              <a:off x="2159000" y="2783541"/>
              <a:ext cx="8483600" cy="551330"/>
            </a:xfrm>
            <a:prstGeom prst="roundRect">
              <a:avLst>
                <a:gd name="adj" fmla="val 41057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303967CB-B83F-81E5-0359-020C34C3918C}"/>
                </a:ext>
              </a:extLst>
            </p:cNvPr>
            <p:cNvSpPr/>
            <p:nvPr/>
          </p:nvSpPr>
          <p:spPr>
            <a:xfrm>
              <a:off x="1498600" y="2783541"/>
              <a:ext cx="1320800" cy="55133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C251B9-8E1E-0085-BAF6-962997BB0D2B}"/>
                </a:ext>
              </a:extLst>
            </p:cNvPr>
            <p:cNvSpPr txBox="1"/>
            <p:nvPr/>
          </p:nvSpPr>
          <p:spPr>
            <a:xfrm>
              <a:off x="2971800" y="2732157"/>
              <a:ext cx="79756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เปรียบเทียบสัญลักษณ์ที่ใช้ในระบบตัวเลข ฮินดู–อารบ</a:t>
              </a:r>
              <a:r>
                <a:rPr lang="th-TH" sz="4000" dirty="0" err="1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ิก</a:t>
              </a:r>
              <a:endPara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C8F1F1-C12E-F9A3-5EA8-5CB62865040D}"/>
                </a:ext>
              </a:extLst>
            </p:cNvPr>
            <p:cNvSpPr txBox="1"/>
            <p:nvPr/>
          </p:nvSpPr>
          <p:spPr>
            <a:xfrm>
              <a:off x="1498600" y="2732157"/>
              <a:ext cx="1320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ตาราง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44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0F1DE6-E8DD-5C54-6122-42CE0FB87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66700"/>
            <a:ext cx="1786723" cy="186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3D8BE-DE9D-6157-E2BE-C6FD548B7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0"/>
            <a:ext cx="4191000" cy="2613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50033-C3A1-3BE9-5111-A95B5A0BF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983" y="6865730"/>
            <a:ext cx="3783017" cy="3433143"/>
          </a:xfrm>
          <a:prstGeom prst="rect">
            <a:avLst/>
          </a:prstGeom>
          <a:effectLst>
            <a:outerShdw blurRad="101600" dist="38100" dir="13500000" sx="101000" sy="101000" algn="br" rotWithShape="0">
              <a:prstClr val="black">
                <a:alpha val="21408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91A74-10BA-845A-CEF1-E5247202F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54" y="9071784"/>
            <a:ext cx="8984046" cy="1227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5652F-BBF1-441C-E4A5-3487752C4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7200" y="8662978"/>
            <a:ext cx="2044700" cy="2044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F424D9-937F-0EAC-627F-B09A66ABC535}"/>
              </a:ext>
            </a:extLst>
          </p:cNvPr>
          <p:cNvSpPr txBox="1"/>
          <p:nvPr/>
        </p:nvSpPr>
        <p:spPr>
          <a:xfrm>
            <a:off x="1198451" y="1720893"/>
            <a:ext cx="1177311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ระบบจำนวนเป็นแนวคิดที่เป็นนามธรรมเกี่ยวกับการบอกปริมาณ จำนวน รวมทั้งการใช้สัญลักษณ์เพื่อแทนสิ่งต่าง ๆ เช่น บาร์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โคด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เบอร์โทรศัพท์ ในระบบจำนวนจะให้สัญลักษณ์ตัวเลขในการแทนจำนวนต่าง ๆ ดังนั้น ตัวเลขจึงเป็นเพียงสัญลักษณ์ที่ใช้สื่อความหมายของระบบจำนวน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นักคณิตศาสตร์ได้จัดหมวดหมู่ของจำนวนในระบบจำนวน เพื่อให้ง่ายในการศึกษาและนำไปใช้งาน ระบบจำนวนจะประกอบไปด้วยจำนวนต่าง ๆ ที่มีคุณสมบัติและประโยชน์เฉพาะตัว จำนวนเหล่านี้มีมากมาย ขึ้นอยู่กับวิธีการแบ่งแยก และมีชื่อแตกต่างกัน ตั้งแต่จำนวนง่าย ๆ ที่คุ้นเคย เช่น จำนวนนับ จำนวนเต็ม ทั้งเต็มบวกและเต็มลบ จำนวนเฉพาะหรือจำนวนไพร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์ม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Prime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Numbers)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จำนวนตรรกยะ 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อตร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รกยะ ไปจนกระทั่งถึงจำนวนที่ซับซ้อนขึ้น เช่น จำนวนจินตภาพ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Imaginary Numbers)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จำนวนคาดินอล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Cardinal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Numbers)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ซึ่งเป็นจำนวนที่เป็นเครื่องมือในการวิเคราะห์ทางวิทยาศาสตร์และวิศวกรรมศาสตร์ขั้นสูงที่จะไม่กล่าวถึงในบทเรียนนี้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2643EA-583C-C5B5-D42C-A07618BEA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627" y="1959941"/>
            <a:ext cx="6695944" cy="833893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503102F-8F91-8F95-AF92-6EB33B2284C9}"/>
              </a:ext>
            </a:extLst>
          </p:cNvPr>
          <p:cNvGrpSpPr/>
          <p:nvPr/>
        </p:nvGrpSpPr>
        <p:grpSpPr>
          <a:xfrm>
            <a:off x="304800" y="213078"/>
            <a:ext cx="8839200" cy="1323439"/>
            <a:chOff x="551024" y="114300"/>
            <a:chExt cx="8839200" cy="1323439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CE71B06-9600-CC37-29D5-66C858D618B0}"/>
                </a:ext>
              </a:extLst>
            </p:cNvPr>
            <p:cNvSpPr/>
            <p:nvPr/>
          </p:nvSpPr>
          <p:spPr>
            <a:xfrm rot="5400000">
              <a:off x="4758932" y="-3274552"/>
              <a:ext cx="1066800" cy="8195784"/>
            </a:xfrm>
            <a:prstGeom prst="roundRect">
              <a:avLst>
                <a:gd name="adj" fmla="val 33208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600B62-D889-970F-6670-ED4CE15306CF}"/>
                </a:ext>
              </a:extLst>
            </p:cNvPr>
            <p:cNvSpPr txBox="1"/>
            <p:nvPr/>
          </p:nvSpPr>
          <p:spPr>
            <a:xfrm>
              <a:off x="2075024" y="223175"/>
              <a:ext cx="73152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7200" b="1" dirty="0">
                  <a:solidFill>
                    <a:srgbClr val="34607C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โครงสร้างของระบบจำนวน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01F3590B-F374-F3F7-A7A5-93E62B5D10CE}"/>
                </a:ext>
              </a:extLst>
            </p:cNvPr>
            <p:cNvSpPr/>
            <p:nvPr/>
          </p:nvSpPr>
          <p:spPr>
            <a:xfrm rot="18900000">
              <a:off x="649008" y="257264"/>
              <a:ext cx="1066800" cy="1066800"/>
            </a:xfrm>
            <a:prstGeom prst="roundRect">
              <a:avLst>
                <a:gd name="adj" fmla="val 922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23759E-390A-2A0D-4654-B9FC3560EC65}"/>
                </a:ext>
              </a:extLst>
            </p:cNvPr>
            <p:cNvSpPr txBox="1"/>
            <p:nvPr/>
          </p:nvSpPr>
          <p:spPr>
            <a:xfrm>
              <a:off x="551024" y="114300"/>
              <a:ext cx="117475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2.</a:t>
              </a:r>
              <a:endParaRPr lang="th-TH" sz="8000" b="1" dirty="0">
                <a:solidFill>
                  <a:schemeClr val="bg1"/>
                </a:solidFill>
                <a:latin typeface="PSL Empire Pro (พีเอสแอล เอ็มไพ" panose="02000506000000020004" pitchFamily="2" charset="-34"/>
                <a:cs typeface="PSL Empire Pro (พีเอสแอล เอ็มไพ" panose="0200050600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6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1819F3-BF29-1DDF-9CE1-D62EF40D81F4}"/>
              </a:ext>
            </a:extLst>
          </p:cNvPr>
          <p:cNvGrpSpPr/>
          <p:nvPr/>
        </p:nvGrpSpPr>
        <p:grpSpPr>
          <a:xfrm>
            <a:off x="9525000" y="1943100"/>
            <a:ext cx="8610600" cy="6781800"/>
            <a:chOff x="9525000" y="1943100"/>
            <a:chExt cx="8610600" cy="67818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8AFE8BC-372F-A9F7-96B3-76ABA18E9BC0}"/>
                </a:ext>
              </a:extLst>
            </p:cNvPr>
            <p:cNvSpPr/>
            <p:nvPr/>
          </p:nvSpPr>
          <p:spPr>
            <a:xfrm>
              <a:off x="9525000" y="1943100"/>
              <a:ext cx="8610600" cy="6781800"/>
            </a:xfrm>
            <a:prstGeom prst="roundRect">
              <a:avLst>
                <a:gd name="adj" fmla="val 4356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18DE4F-74BD-3815-D3D0-DA998A15C638}"/>
                </a:ext>
              </a:extLst>
            </p:cNvPr>
            <p:cNvSpPr txBox="1"/>
            <p:nvPr/>
          </p:nvSpPr>
          <p:spPr>
            <a:xfrm>
              <a:off x="9677400" y="2248168"/>
              <a:ext cx="8031532" cy="6247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จากโครงสร้างของระบบจำนวนจริงในรูป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เราสามารถแบ่งจำนวนจริง (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Real Numbers)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เป็นสองกลุ่มใหญ่ ๆ คือ จำนวนตรรกยะ (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Rational Numbers)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และจำนวนอตรรกยะ (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Irrational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Numbers)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และในจำนวนตรรกยะยังสามารถแบ่งย่อยได้อีกเป็นสองกลุ่ม คือ จำนวนทศนิยม (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Decimal)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และจำนวนเต็ม (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Integer)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และในส่วนของจำนวนเต็มยังแบ่งย่อยได้อีกเป็นจำนวนเต็มบวก ศูนย์และจำนวนเต็มลบ ในส่วนของจำนวนเต็มบวกยังสามารถแบ่งย่อยเป็นจำนวนไพร</a:t>
              </a:r>
              <a:r>
                <a:rPr lang="th-TH" sz="4000" dirty="0" err="1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์มแ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ละจำนวนคอมโพ</a:t>
              </a:r>
              <a:r>
                <a:rPr lang="th-TH" sz="4000" dirty="0" err="1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ซิท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ซึ่งจะกล่าวถึงในรายละเอียดในแต่ละจำนวนในหัวข้อต่อ ๆ ไป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7876B-72D3-D271-228D-FE14451D8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C7AAB2-48F7-AF1D-5D00-BB4FC4883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475EF-9C60-5B3E-9779-D6155CB13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3392" y="-1022350"/>
            <a:ext cx="2044700" cy="2044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0F7858-8FD4-7E0D-3640-3CD5BD643A90}"/>
              </a:ext>
            </a:extLst>
          </p:cNvPr>
          <p:cNvSpPr txBox="1"/>
          <p:nvPr/>
        </p:nvSpPr>
        <p:spPr>
          <a:xfrm>
            <a:off x="11926957" y="-477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CCC4F-2256-23D2-3E95-615D4A51A9D2}"/>
              </a:ext>
            </a:extLst>
          </p:cNvPr>
          <p:cNvSpPr txBox="1"/>
          <p:nvPr/>
        </p:nvSpPr>
        <p:spPr>
          <a:xfrm>
            <a:off x="391358" y="429463"/>
            <a:ext cx="89812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โครงสร้างหลักของระบบจำนวนที่ใกล้ตัวผู้เรียนจะเป็นระบบจำนวนจริง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Real Numbers)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เพราะเป็นระบบจำนวนที่พบและใช้งานบ่อยในชีวิตประจำวัน ดังนั้นระบบจำนวนที่จะกล่าวถึงในหัวข้อนี้คือ ระบบจำนวนจริง ซึ่งมีองค์ประกอบดัง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แสดงในรูปที่ 1.1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4B4E8-F533-09CD-BBAC-805A7D392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5179"/>
          <a:stretch/>
        </p:blipFill>
        <p:spPr>
          <a:xfrm>
            <a:off x="391358" y="3229551"/>
            <a:ext cx="8981242" cy="4884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1E6DE8-F423-67B7-DA8E-8DA931A0858E}"/>
              </a:ext>
            </a:extLst>
          </p:cNvPr>
          <p:cNvSpPr txBox="1"/>
          <p:nvPr/>
        </p:nvSpPr>
        <p:spPr>
          <a:xfrm>
            <a:off x="391358" y="8373217"/>
            <a:ext cx="8981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รูปที่ 1.1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โครงสร้างของระบบจำนวนจริง</a:t>
            </a:r>
          </a:p>
        </p:txBody>
      </p:sp>
    </p:spTree>
    <p:extLst>
      <p:ext uri="{BB962C8B-B14F-4D97-AF65-F5344CB8AC3E}">
        <p14:creationId xmlns:p14="http://schemas.microsoft.com/office/powerpoint/2010/main" val="36103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0F1DE6-E8DD-5C54-6122-42CE0FB87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266700"/>
            <a:ext cx="1786723" cy="186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3D8BE-DE9D-6157-E2BE-C6FD548B7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0"/>
            <a:ext cx="4191000" cy="2613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50033-C3A1-3BE9-5111-A95B5A0BF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983" y="6865730"/>
            <a:ext cx="3783017" cy="3433143"/>
          </a:xfrm>
          <a:prstGeom prst="rect">
            <a:avLst/>
          </a:prstGeom>
          <a:effectLst>
            <a:outerShdw blurRad="101600" dist="38100" dir="13500000" sx="101000" sy="101000" algn="br" rotWithShape="0">
              <a:prstClr val="black">
                <a:alpha val="21408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91A74-10BA-845A-CEF1-E5247202F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54" y="9071784"/>
            <a:ext cx="8984046" cy="1227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5652F-BBF1-441C-E4A5-3487752C4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7200" y="8662978"/>
            <a:ext cx="2044700" cy="20447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DF1A23-E84C-0FA2-E0A8-24AB7139D990}"/>
              </a:ext>
            </a:extLst>
          </p:cNvPr>
          <p:cNvGrpSpPr/>
          <p:nvPr/>
        </p:nvGrpSpPr>
        <p:grpSpPr>
          <a:xfrm>
            <a:off x="304800" y="38100"/>
            <a:ext cx="5105400" cy="1323439"/>
            <a:chOff x="551024" y="114300"/>
            <a:chExt cx="5105400" cy="132343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BD73474-CBAB-275B-7D53-01D1DED6E39D}"/>
                </a:ext>
              </a:extLst>
            </p:cNvPr>
            <p:cNvSpPr/>
            <p:nvPr/>
          </p:nvSpPr>
          <p:spPr>
            <a:xfrm rot="5400000">
              <a:off x="2739632" y="-1255252"/>
              <a:ext cx="1066800" cy="4157184"/>
            </a:xfrm>
            <a:prstGeom prst="roundRect">
              <a:avLst>
                <a:gd name="adj" fmla="val 33208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40238D-F57E-7F07-3D74-40E6B4920DE4}"/>
                </a:ext>
              </a:extLst>
            </p:cNvPr>
            <p:cNvSpPr txBox="1"/>
            <p:nvPr/>
          </p:nvSpPr>
          <p:spPr>
            <a:xfrm>
              <a:off x="2075024" y="223175"/>
              <a:ext cx="35814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7200" b="1" dirty="0">
                  <a:solidFill>
                    <a:srgbClr val="34607C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จำนวนจริง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16B24C9-DB09-4379-0037-3D9C7ECDF102}"/>
                </a:ext>
              </a:extLst>
            </p:cNvPr>
            <p:cNvSpPr/>
            <p:nvPr/>
          </p:nvSpPr>
          <p:spPr>
            <a:xfrm rot="18900000">
              <a:off x="649008" y="257264"/>
              <a:ext cx="1066800" cy="1066800"/>
            </a:xfrm>
            <a:prstGeom prst="roundRect">
              <a:avLst>
                <a:gd name="adj" fmla="val 922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D5DBD0-3971-64B1-D07F-678C6AA5BC2B}"/>
                </a:ext>
              </a:extLst>
            </p:cNvPr>
            <p:cNvSpPr txBox="1"/>
            <p:nvPr/>
          </p:nvSpPr>
          <p:spPr>
            <a:xfrm>
              <a:off x="551024" y="114300"/>
              <a:ext cx="117475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3.</a:t>
              </a:r>
              <a:endParaRPr lang="th-TH" sz="8000" b="1" dirty="0">
                <a:solidFill>
                  <a:schemeClr val="bg1"/>
                </a:solidFill>
                <a:latin typeface="PSL Empire Pro (พีเอสแอล เอ็มไพ" panose="02000506000000020004" pitchFamily="2" charset="-34"/>
                <a:cs typeface="PSL Empire Pro (พีเอสแอล เอ็มไพ" panose="02000506000000020004" pitchFamily="2" charset="-3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F424D9-937F-0EAC-627F-B09A66ABC535}"/>
              </a:ext>
            </a:extLst>
          </p:cNvPr>
          <p:cNvSpPr txBox="1"/>
          <p:nvPr/>
        </p:nvSpPr>
        <p:spPr>
          <a:xfrm>
            <a:off x="1198452" y="1720893"/>
            <a:ext cx="115289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จากรูปที่ 1.1 จำนวนจริงจะเป็นเซตใหญ่ที่ประกอบไปด้วยจำนวนตรรกยะ และจำนวนอตรรกยะ ดังนั้นระบบจำนวนทั้งหมด คือ จำนวนธรรมชาติ หรือจำนวนเต็มบวก ศูนย์ จำนวนเต็มลบ จำนวนตรรกยะ และจำนวนอตรรกยะ เป็นเซตย่อยของระบบจำนวนจริง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2643EA-583C-C5B5-D42C-A07618BEA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627" y="1959941"/>
            <a:ext cx="6695944" cy="83389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6CFC208-C85B-B5EF-5FF4-D3EA55629005}"/>
              </a:ext>
            </a:extLst>
          </p:cNvPr>
          <p:cNvGrpSpPr/>
          <p:nvPr/>
        </p:nvGrpSpPr>
        <p:grpSpPr>
          <a:xfrm>
            <a:off x="1198452" y="4492738"/>
            <a:ext cx="4122638" cy="803413"/>
            <a:chOff x="1198452" y="4762500"/>
            <a:chExt cx="4122638" cy="80341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A619694-04FF-D1E3-B93B-D9AA2B8821A2}"/>
                </a:ext>
              </a:extLst>
            </p:cNvPr>
            <p:cNvSpPr/>
            <p:nvPr/>
          </p:nvSpPr>
          <p:spPr>
            <a:xfrm>
              <a:off x="1198452" y="4762500"/>
              <a:ext cx="3525948" cy="803413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595D7A-582D-A2BE-8321-0246C8331E40}"/>
                </a:ext>
              </a:extLst>
            </p:cNvPr>
            <p:cNvSpPr txBox="1"/>
            <p:nvPr/>
          </p:nvSpPr>
          <p:spPr>
            <a:xfrm>
              <a:off x="1414142" y="4857776"/>
              <a:ext cx="39069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สมบัติของจำนวนจริง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83DEB74-4716-DA95-A6B4-6A88AD69FED5}"/>
              </a:ext>
            </a:extLst>
          </p:cNvPr>
          <p:cNvSpPr txBox="1"/>
          <p:nvPr/>
        </p:nvSpPr>
        <p:spPr>
          <a:xfrm>
            <a:off x="1198452" y="5537519"/>
            <a:ext cx="1152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จำนวนจริงมีสมบัติดังนี้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CA0541-FDD2-8CE6-35AD-A9F098481CCC}"/>
              </a:ext>
            </a:extLst>
          </p:cNvPr>
          <p:cNvGrpSpPr/>
          <p:nvPr/>
        </p:nvGrpSpPr>
        <p:grpSpPr>
          <a:xfrm>
            <a:off x="1295400" y="6319542"/>
            <a:ext cx="12235527" cy="708138"/>
            <a:chOff x="1198451" y="6625370"/>
            <a:chExt cx="12235527" cy="7081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6B9E6E-911F-59C2-CCC4-8090E2DFFEDD}"/>
                </a:ext>
              </a:extLst>
            </p:cNvPr>
            <p:cNvGrpSpPr/>
            <p:nvPr/>
          </p:nvGrpSpPr>
          <p:grpSpPr>
            <a:xfrm>
              <a:off x="1198451" y="6625622"/>
              <a:ext cx="554149" cy="707886"/>
              <a:chOff x="1198451" y="6625622"/>
              <a:chExt cx="554149" cy="707886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8AD0EFD-77D5-DBD3-1BDB-EDCCA119EC10}"/>
                  </a:ext>
                </a:extLst>
              </p:cNvPr>
              <p:cNvSpPr/>
              <p:nvPr/>
            </p:nvSpPr>
            <p:spPr>
              <a:xfrm>
                <a:off x="1198452" y="6650702"/>
                <a:ext cx="554148" cy="5541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5817A20-5F31-DA70-018C-92FE4260CBB4}"/>
                  </a:ext>
                </a:extLst>
              </p:cNvPr>
              <p:cNvSpPr txBox="1"/>
              <p:nvPr/>
            </p:nvSpPr>
            <p:spPr>
              <a:xfrm>
                <a:off x="1198451" y="6625622"/>
                <a:ext cx="5541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endPara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37A869-4BC6-B819-DF27-CD51D7DFDD7C}"/>
                </a:ext>
              </a:extLst>
            </p:cNvPr>
            <p:cNvSpPr txBox="1"/>
            <p:nvPr/>
          </p:nvSpPr>
          <p:spPr>
            <a:xfrm>
              <a:off x="1905000" y="6625370"/>
              <a:ext cx="115289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สมบัติปิด (</a:t>
              </a:r>
              <a:r>
                <a:rPr lang="en-US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Closure Law)</a:t>
              </a:r>
              <a:endParaRPr lang="en-US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0D769A0-6F80-7552-7B92-049ED46BCAC6}"/>
              </a:ext>
            </a:extLst>
          </p:cNvPr>
          <p:cNvSpPr txBox="1"/>
          <p:nvPr/>
        </p:nvSpPr>
        <p:spPr>
          <a:xfrm>
            <a:off x="2133600" y="7119184"/>
            <a:ext cx="9601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ถ้า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a, b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เป็นจำนวนจริงใด ๆ และ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c = a + b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c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จะเป็นจำนวนจริง</a:t>
            </a:r>
          </a:p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d = a · b 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d 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จะเป็นจำนวนจริง</a:t>
            </a:r>
          </a:p>
        </p:txBody>
      </p:sp>
    </p:spTree>
    <p:extLst>
      <p:ext uri="{BB962C8B-B14F-4D97-AF65-F5344CB8AC3E}">
        <p14:creationId xmlns:p14="http://schemas.microsoft.com/office/powerpoint/2010/main" val="348666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C46476-F712-6C98-C2FB-D5C205D95A8B}"/>
              </a:ext>
            </a:extLst>
          </p:cNvPr>
          <p:cNvGrpSpPr/>
          <p:nvPr/>
        </p:nvGrpSpPr>
        <p:grpSpPr>
          <a:xfrm>
            <a:off x="1594083" y="1244357"/>
            <a:ext cx="12235527" cy="708138"/>
            <a:chOff x="1198451" y="6625370"/>
            <a:chExt cx="12235527" cy="7081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5A4108-429B-30C7-C77A-A987F34CA3B4}"/>
                </a:ext>
              </a:extLst>
            </p:cNvPr>
            <p:cNvGrpSpPr/>
            <p:nvPr/>
          </p:nvGrpSpPr>
          <p:grpSpPr>
            <a:xfrm>
              <a:off x="1198451" y="6625622"/>
              <a:ext cx="554149" cy="707886"/>
              <a:chOff x="1198451" y="6625622"/>
              <a:chExt cx="554149" cy="707886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B13A06E-9AEF-DFBA-99D9-A2BA3912C16C}"/>
                  </a:ext>
                </a:extLst>
              </p:cNvPr>
              <p:cNvSpPr/>
              <p:nvPr/>
            </p:nvSpPr>
            <p:spPr>
              <a:xfrm>
                <a:off x="1198452" y="6650702"/>
                <a:ext cx="554148" cy="5541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4F4C19-BCFA-7C6F-7070-F6377416D0A6}"/>
                  </a:ext>
                </a:extLst>
              </p:cNvPr>
              <p:cNvSpPr txBox="1"/>
              <p:nvPr/>
            </p:nvSpPr>
            <p:spPr>
              <a:xfrm>
                <a:off x="1198451" y="6625622"/>
                <a:ext cx="5541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endPara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9CFF0A-6B2B-A3D3-D4DF-1684FD219B09}"/>
                </a:ext>
              </a:extLst>
            </p:cNvPr>
            <p:cNvSpPr txBox="1"/>
            <p:nvPr/>
          </p:nvSpPr>
          <p:spPr>
            <a:xfrm>
              <a:off x="1905000" y="6625370"/>
              <a:ext cx="115289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สมบัติการจัดหมู่ (</a:t>
              </a:r>
              <a:r>
                <a:rPr lang="en-US" sz="4000" b="1" dirty="0" err="1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Assocative</a:t>
              </a:r>
              <a:r>
                <a:rPr lang="en-US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Law)</a:t>
              </a:r>
              <a:endParaRPr lang="en-US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7524AC-82D6-6F23-103D-A23B8FA35678}"/>
              </a:ext>
            </a:extLst>
          </p:cNvPr>
          <p:cNvSpPr txBox="1"/>
          <p:nvPr/>
        </p:nvSpPr>
        <p:spPr>
          <a:xfrm>
            <a:off x="2432283" y="2043999"/>
            <a:ext cx="9601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a, b, c 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เป็นจำนวนจริงใด ๆ แล้ว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+ b) + c	=   a + (b + c)</a:t>
            </a:r>
          </a:p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· b) · c	=   a · (b · c)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10814C-4278-48EE-83DC-6CCE6FF37CAD}"/>
              </a:ext>
            </a:extLst>
          </p:cNvPr>
          <p:cNvGrpSpPr/>
          <p:nvPr/>
        </p:nvGrpSpPr>
        <p:grpSpPr>
          <a:xfrm>
            <a:off x="1594083" y="4226096"/>
            <a:ext cx="12235527" cy="708138"/>
            <a:chOff x="1198451" y="6625370"/>
            <a:chExt cx="12235527" cy="708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8572F4-FD8D-5A56-A977-C81FAF5A9E1B}"/>
                </a:ext>
              </a:extLst>
            </p:cNvPr>
            <p:cNvGrpSpPr/>
            <p:nvPr/>
          </p:nvGrpSpPr>
          <p:grpSpPr>
            <a:xfrm>
              <a:off x="1198451" y="6625622"/>
              <a:ext cx="554149" cy="707886"/>
              <a:chOff x="1198451" y="6625622"/>
              <a:chExt cx="554149" cy="70788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FD2DC66-3CA9-1C76-0C39-4EE7C6A00694}"/>
                  </a:ext>
                </a:extLst>
              </p:cNvPr>
              <p:cNvSpPr/>
              <p:nvPr/>
            </p:nvSpPr>
            <p:spPr>
              <a:xfrm>
                <a:off x="1198452" y="6650702"/>
                <a:ext cx="554148" cy="5541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05CC20-D0F5-771A-305A-921641C0617C}"/>
                  </a:ext>
                </a:extLst>
              </p:cNvPr>
              <p:cNvSpPr txBox="1"/>
              <p:nvPr/>
            </p:nvSpPr>
            <p:spPr>
              <a:xfrm>
                <a:off x="1198451" y="6625622"/>
                <a:ext cx="5541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endPara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B9F7E1-E5B6-2D3D-8DA8-968753B3A0F3}"/>
                </a:ext>
              </a:extLst>
            </p:cNvPr>
            <p:cNvSpPr txBox="1"/>
            <p:nvPr/>
          </p:nvSpPr>
          <p:spPr>
            <a:xfrm>
              <a:off x="1905000" y="6625370"/>
              <a:ext cx="115289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สมบัติการสลับที่ (</a:t>
              </a:r>
              <a:r>
                <a:rPr lang="en-US" sz="40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Commutative Law)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01F2A57-0650-C9D5-5C0D-306EA787C5C8}"/>
              </a:ext>
            </a:extLst>
          </p:cNvPr>
          <p:cNvSpPr txBox="1"/>
          <p:nvPr/>
        </p:nvSpPr>
        <p:spPr>
          <a:xfrm>
            <a:off x="2432283" y="5025738"/>
            <a:ext cx="9601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a, b  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เป็นจำนวนจริงใด ๆ แล้ว</a:t>
            </a:r>
          </a:p>
          <a:p>
            <a:pPr algn="thaiDist"/>
            <a:r>
              <a: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a + b	= b + a</a:t>
            </a:r>
          </a:p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a · b	= b · 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F50365-DFF8-7AD2-AFE3-5BF46EDA4B00}"/>
              </a:ext>
            </a:extLst>
          </p:cNvPr>
          <p:cNvGrpSpPr/>
          <p:nvPr/>
        </p:nvGrpSpPr>
        <p:grpSpPr>
          <a:xfrm>
            <a:off x="1594083" y="7128322"/>
            <a:ext cx="12235527" cy="708138"/>
            <a:chOff x="1198451" y="6625370"/>
            <a:chExt cx="12235527" cy="7081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29470C3-86C0-2D39-D9AD-E803B3542C2F}"/>
                </a:ext>
              </a:extLst>
            </p:cNvPr>
            <p:cNvGrpSpPr/>
            <p:nvPr/>
          </p:nvGrpSpPr>
          <p:grpSpPr>
            <a:xfrm>
              <a:off x="1198451" y="6625622"/>
              <a:ext cx="554149" cy="707886"/>
              <a:chOff x="1198451" y="6625622"/>
              <a:chExt cx="554149" cy="70788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D5F38E-7A43-C0F5-005F-52AB90F297EB}"/>
                  </a:ext>
                </a:extLst>
              </p:cNvPr>
              <p:cNvSpPr/>
              <p:nvPr/>
            </p:nvSpPr>
            <p:spPr>
              <a:xfrm>
                <a:off x="1198452" y="6650702"/>
                <a:ext cx="554148" cy="5541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58B814-1EF1-0453-5A07-B9F9E7641537}"/>
                  </a:ext>
                </a:extLst>
              </p:cNvPr>
              <p:cNvSpPr txBox="1"/>
              <p:nvPr/>
            </p:nvSpPr>
            <p:spPr>
              <a:xfrm>
                <a:off x="1198451" y="6625622"/>
                <a:ext cx="5541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  <a:endPara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9ED403-FBD2-DC30-0553-675335A0027D}"/>
                </a:ext>
              </a:extLst>
            </p:cNvPr>
            <p:cNvSpPr txBox="1"/>
            <p:nvPr/>
          </p:nvSpPr>
          <p:spPr>
            <a:xfrm>
              <a:off x="1905000" y="6625370"/>
              <a:ext cx="115289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สมบัติการแจกแจงหรือการกระจาย (</a:t>
              </a:r>
              <a:r>
                <a:rPr lang="en-US" sz="40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Distributive Law)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846AF44-422C-65D9-2241-772F188BD3F6}"/>
              </a:ext>
            </a:extLst>
          </p:cNvPr>
          <p:cNvSpPr txBox="1"/>
          <p:nvPr/>
        </p:nvSpPr>
        <p:spPr>
          <a:xfrm>
            <a:off x="2432283" y="7927964"/>
            <a:ext cx="9601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 </a:t>
            </a:r>
            <a:r>
              <a: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a, b, c  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เป็นจำนวนจริงใด ๆ แล้ว</a:t>
            </a:r>
          </a:p>
          <a:p>
            <a:pPr algn="thaiDist"/>
            <a:r>
              <a: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a · (b + c) = a · b + a · 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7ACC1A-1669-4293-0246-8D82F3C941C4}"/>
              </a:ext>
            </a:extLst>
          </p:cNvPr>
          <p:cNvGrpSpPr/>
          <p:nvPr/>
        </p:nvGrpSpPr>
        <p:grpSpPr>
          <a:xfrm>
            <a:off x="8881228" y="0"/>
            <a:ext cx="9429963" cy="10306740"/>
            <a:chOff x="8881228" y="0"/>
            <a:chExt cx="9429963" cy="103067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BFADD7-8560-A986-D40E-1D5AC7EED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0" y="8282"/>
              <a:ext cx="9167191" cy="92312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55F4FAD-A40D-B684-03CC-D2F9BC79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1228" y="8749610"/>
              <a:ext cx="9406772" cy="15571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49640E6-F0B8-D3F2-38D5-234A9AC8D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1792" y="0"/>
              <a:ext cx="6866208" cy="102993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53AF9D2-DF74-E220-F6C1-FC391A6F1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75992" y="6372639"/>
              <a:ext cx="4429401" cy="3932444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3E9DFEF-1300-B21C-490C-A231F41B1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9600" y="-800343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99D161D-F98E-2459-D8C9-EC30B2FA12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4884" y="2914191"/>
            <a:ext cx="7772400" cy="69165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6989B35-709A-FACF-F266-DF7655A6BC2F}"/>
              </a:ext>
            </a:extLst>
          </p:cNvPr>
          <p:cNvGrpSpPr/>
          <p:nvPr/>
        </p:nvGrpSpPr>
        <p:grpSpPr>
          <a:xfrm>
            <a:off x="1594083" y="1594201"/>
            <a:ext cx="12235527" cy="3354187"/>
            <a:chOff x="1594083" y="1244357"/>
            <a:chExt cx="12235527" cy="33541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B15FAA7-1025-51D4-D8A7-0367071DB1E7}"/>
                </a:ext>
              </a:extLst>
            </p:cNvPr>
            <p:cNvGrpSpPr/>
            <p:nvPr/>
          </p:nvGrpSpPr>
          <p:grpSpPr>
            <a:xfrm>
              <a:off x="1594083" y="1244357"/>
              <a:ext cx="12235527" cy="708138"/>
              <a:chOff x="1198451" y="6625370"/>
              <a:chExt cx="12235527" cy="70813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3221E0F-C6C9-3748-8862-B09DB4103E92}"/>
                  </a:ext>
                </a:extLst>
              </p:cNvPr>
              <p:cNvGrpSpPr/>
              <p:nvPr/>
            </p:nvGrpSpPr>
            <p:grpSpPr>
              <a:xfrm>
                <a:off x="1198451" y="6625622"/>
                <a:ext cx="554149" cy="707886"/>
                <a:chOff x="1198451" y="6625622"/>
                <a:chExt cx="554149" cy="707886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55F500F9-C734-E11D-7661-BE3CEBFB01C3}"/>
                    </a:ext>
                  </a:extLst>
                </p:cNvPr>
                <p:cNvSpPr/>
                <p:nvPr/>
              </p:nvSpPr>
              <p:spPr>
                <a:xfrm>
                  <a:off x="1198452" y="6650702"/>
                  <a:ext cx="554148" cy="55414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042B138-0F9B-B991-62B4-2304DBFFE386}"/>
                    </a:ext>
                  </a:extLst>
                </p:cNvPr>
                <p:cNvSpPr txBox="1"/>
                <p:nvPr/>
              </p:nvSpPr>
              <p:spPr>
                <a:xfrm>
                  <a:off x="1198451" y="6625622"/>
                  <a:ext cx="55414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5</a:t>
                  </a:r>
                  <a:endParaRPr lang="th-TH" sz="4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B951B9-B7E0-F73D-D759-7446FCC57DFB}"/>
                  </a:ext>
                </a:extLst>
              </p:cNvPr>
              <p:cNvSpPr txBox="1"/>
              <p:nvPr/>
            </p:nvSpPr>
            <p:spPr>
              <a:xfrm>
                <a:off x="1905000" y="6625370"/>
                <a:ext cx="1152897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สมบัติการมีเอกลักษณ์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9DB57A-53D9-DA8E-05CE-00971B6BC34E}"/>
                </a:ext>
              </a:extLst>
            </p:cNvPr>
            <p:cNvSpPr txBox="1"/>
            <p:nvPr/>
          </p:nvSpPr>
          <p:spPr>
            <a:xfrm>
              <a:off x="2432283" y="2043999"/>
              <a:ext cx="96012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เอกลักษณ์ของการบวกคือ 0 นั่นคือ ถ้า </a:t>
              </a:r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 </a:t>
              </a: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เป็นจำนวนจริงใด ๆ แล้ว</a:t>
              </a:r>
            </a:p>
            <a:p>
              <a:pPr algn="thaiDist"/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a + 0 = a</a:t>
              </a:r>
            </a:p>
            <a:p>
              <a:pPr algn="thaiDist"/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เอกลักษณ์ของการคูณคือ 1 นั่นคือ ถ้า </a:t>
              </a:r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 </a:t>
              </a:r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เป็นจำนวนจริงใด ๆ แล้ว</a:t>
              </a:r>
            </a:p>
            <a:p>
              <a:pPr algn="thaiDist"/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a · 1 = a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D1DFA3E-214B-EAE8-7BF5-4DCEA96F5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-432411"/>
            <a:ext cx="2044700" cy="20447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FB0CEF8-F1C6-4571-494A-BACDD4296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43652"/>
            <a:ext cx="18300038" cy="5433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765B97-05C9-A7FE-D4E5-BFA319C0B9EB}"/>
              </a:ext>
            </a:extLst>
          </p:cNvPr>
          <p:cNvGrpSpPr/>
          <p:nvPr/>
        </p:nvGrpSpPr>
        <p:grpSpPr>
          <a:xfrm>
            <a:off x="11154264" y="0"/>
            <a:ext cx="7286136" cy="10272091"/>
            <a:chOff x="11154264" y="0"/>
            <a:chExt cx="7286136" cy="1027209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E363B7-4ED3-B15F-A9E4-6B5DA174F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54264" y="0"/>
              <a:ext cx="7192156" cy="4000500"/>
            </a:xfrm>
            <a:prstGeom prst="rect">
              <a:avLst/>
            </a:prstGeom>
            <a:effectLst>
              <a:outerShdw blurRad="101600" dist="38100" dir="5400000" sx="101000" sy="101000" algn="t" rotWithShape="0">
                <a:prstClr val="black">
                  <a:alpha val="22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B7DAC8B-9CCD-247B-EC94-102F8410B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5" t="19343" r="10454"/>
            <a:stretch/>
          </p:blipFill>
          <p:spPr>
            <a:xfrm flipH="1">
              <a:off x="13276580" y="776902"/>
              <a:ext cx="5163820" cy="8951842"/>
            </a:xfrm>
            <a:prstGeom prst="roundRect">
              <a:avLst>
                <a:gd name="adj" fmla="val 2423"/>
              </a:avLst>
            </a:prstGeom>
            <a:ln w="57150">
              <a:solidFill>
                <a:schemeClr val="bg1"/>
              </a:solidFill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14CD81D-3F33-CE6C-4976-256040D98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87400" y="5062871"/>
              <a:ext cx="4859020" cy="5209220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2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83EE5B-19CF-AB4F-0A1E-538D3386E124}"/>
              </a:ext>
            </a:extLst>
          </p:cNvPr>
          <p:cNvGrpSpPr/>
          <p:nvPr/>
        </p:nvGrpSpPr>
        <p:grpSpPr>
          <a:xfrm>
            <a:off x="1594083" y="5152409"/>
            <a:ext cx="12235527" cy="3648691"/>
            <a:chOff x="1594083" y="5152409"/>
            <a:chExt cx="12235527" cy="36486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1AB416-C71D-AFAA-D45C-30F8D39D3E65}"/>
                </a:ext>
              </a:extLst>
            </p:cNvPr>
            <p:cNvGrpSpPr/>
            <p:nvPr/>
          </p:nvGrpSpPr>
          <p:grpSpPr>
            <a:xfrm>
              <a:off x="1594083" y="5152409"/>
              <a:ext cx="12235527" cy="3648691"/>
              <a:chOff x="1594083" y="5152409"/>
              <a:chExt cx="12235527" cy="364869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E10CD4C-0049-16E0-F4FE-7035E82ECF95}"/>
                  </a:ext>
                </a:extLst>
              </p:cNvPr>
              <p:cNvGrpSpPr/>
              <p:nvPr/>
            </p:nvGrpSpPr>
            <p:grpSpPr>
              <a:xfrm>
                <a:off x="1594083" y="5152409"/>
                <a:ext cx="12235527" cy="3354187"/>
                <a:chOff x="1594083" y="4802565"/>
                <a:chExt cx="12235527" cy="335418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A72FCDF-B58F-4294-C61D-CE007D9731C7}"/>
                    </a:ext>
                  </a:extLst>
                </p:cNvPr>
                <p:cNvGrpSpPr/>
                <p:nvPr/>
              </p:nvGrpSpPr>
              <p:grpSpPr>
                <a:xfrm>
                  <a:off x="1594083" y="4802565"/>
                  <a:ext cx="12235527" cy="708138"/>
                  <a:chOff x="1198451" y="6625370"/>
                  <a:chExt cx="12235527" cy="708138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5970AB9F-D60D-AAAF-8CF1-BC8B30D96045}"/>
                      </a:ext>
                    </a:extLst>
                  </p:cNvPr>
                  <p:cNvGrpSpPr/>
                  <p:nvPr/>
                </p:nvGrpSpPr>
                <p:grpSpPr>
                  <a:xfrm>
                    <a:off x="1198451" y="6625622"/>
                    <a:ext cx="554149" cy="707886"/>
                    <a:chOff x="1198451" y="6625622"/>
                    <a:chExt cx="554149" cy="707886"/>
                  </a:xfrm>
                </p:grpSpPr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F6F50C2D-0F49-8690-0B5F-D0CD5B704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8452" y="6650702"/>
                      <a:ext cx="554148" cy="554148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92EB9018-4A24-F7BB-C787-0A53815DA8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8451" y="6625622"/>
                      <a:ext cx="554148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th-TH" sz="4000" b="1" dirty="0">
                        <a:solidFill>
                          <a:schemeClr val="bg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p:txBody>
                </p:sp>
              </p:grp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3C226BF-82D8-66A1-09F9-668D5B569753}"/>
                      </a:ext>
                    </a:extLst>
                  </p:cNvPr>
                  <p:cNvSpPr txBox="1"/>
                  <p:nvPr/>
                </p:nvSpPr>
                <p:spPr>
                  <a:xfrm>
                    <a:off x="1905000" y="6625370"/>
                    <a:ext cx="11528978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thaiDist"/>
                    <a:r>
                      <a:rPr lang="th-TH" sz="4000" b="1" dirty="0">
                        <a:solidFill>
                          <a:srgbClr val="00B0F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สมบัติการผกผัน</a:t>
                    </a:r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B71A55E-99D7-1617-37C4-EC7CC7093157}"/>
                    </a:ext>
                  </a:extLst>
                </p:cNvPr>
                <p:cNvSpPr txBox="1"/>
                <p:nvPr/>
              </p:nvSpPr>
              <p:spPr>
                <a:xfrm>
                  <a:off x="2432283" y="5602207"/>
                  <a:ext cx="9601200" cy="2554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thaiDist"/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สำหรับจำนวนจริง </a:t>
                  </a:r>
                  <a:r>
                    <a:rPr lang="en-US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 </a:t>
                  </a:r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ใด ๆ ผกผันของการบวกคือ –</a:t>
                  </a:r>
                  <a:r>
                    <a:rPr lang="en-US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  </a:t>
                  </a:r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นั่นคือ</a:t>
                  </a:r>
                </a:p>
                <a:p>
                  <a:pPr algn="thaiDist"/>
                  <a:r>
                    <a:rPr lang="en-US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a + (–a) = 0</a:t>
                  </a:r>
                </a:p>
                <a:p>
                  <a:pPr algn="thaiDist"/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และผกผันของการคูณคือ</a:t>
                  </a:r>
                  <a:r>
                    <a:rPr lang="en-US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       </a:t>
                  </a:r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นั่นคือ</a:t>
                  </a:r>
                </a:p>
                <a:p>
                  <a:pPr algn="thaiDist"/>
                  <a:r>
                    <a:rPr lang="en-US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	a  ·     = 1 </a:t>
                  </a:r>
                  <a:r>
                    <a:rPr lang="th-TH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เมื่อ </a:t>
                  </a:r>
                  <a:r>
                    <a:rPr lang="en-US" sz="4000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 ≠ 0</a:t>
                  </a: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9BB0D36F-B3E9-D634-8AEA-09CBAE7FD0E4}"/>
                    </a:ext>
                  </a:extLst>
                </p:cNvPr>
                <p:cNvGrpSpPr/>
                <p:nvPr/>
              </p:nvGrpSpPr>
              <p:grpSpPr>
                <a:xfrm>
                  <a:off x="6096000" y="6515100"/>
                  <a:ext cx="463317" cy="1323439"/>
                  <a:chOff x="2432283" y="8484555"/>
                  <a:chExt cx="463317" cy="1323439"/>
                </a:xfrm>
              </p:grpSpPr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AACD2FB-A4B0-C4D5-44E5-27BD6FFE82AF}"/>
                      </a:ext>
                    </a:extLst>
                  </p:cNvPr>
                  <p:cNvSpPr txBox="1"/>
                  <p:nvPr/>
                </p:nvSpPr>
                <p:spPr>
                  <a:xfrm>
                    <a:off x="2432283" y="8484555"/>
                    <a:ext cx="463317" cy="13234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1</a:t>
                    </a:r>
                  </a:p>
                  <a:p>
                    <a:pPr algn="ctr"/>
                    <a:r>
                      <a:rPr lang="en-US" sz="4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a</a:t>
                    </a:r>
                  </a:p>
                </p:txBody>
              </p: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295913E7-FEB7-F7C3-C769-1889830ADB69}"/>
                      </a:ext>
                    </a:extLst>
                  </p:cNvPr>
                  <p:cNvCxnSpPr>
                    <a:stCxn id="20" idx="1"/>
                    <a:endCxn id="20" idx="3"/>
                  </p:cNvCxnSpPr>
                  <p:nvPr/>
                </p:nvCxnSpPr>
                <p:spPr>
                  <a:xfrm>
                    <a:off x="2432283" y="9146275"/>
                    <a:ext cx="463317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3580F4-8DE3-859B-FBB3-E0FD9DAC59B1}"/>
                  </a:ext>
                </a:extLst>
              </p:cNvPr>
              <p:cNvSpPr txBox="1"/>
              <p:nvPr/>
            </p:nvSpPr>
            <p:spPr>
              <a:xfrm>
                <a:off x="3956283" y="7477661"/>
                <a:ext cx="46331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</a:p>
              <a:p>
                <a:pPr algn="ctr"/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851CF48-400A-D984-8466-F5C463D0F10B}"/>
                </a:ext>
              </a:extLst>
            </p:cNvPr>
            <p:cNvCxnSpPr/>
            <p:nvPr/>
          </p:nvCxnSpPr>
          <p:spPr>
            <a:xfrm>
              <a:off x="3956283" y="8115300"/>
              <a:ext cx="46331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78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315B9A9-AE4B-A6C0-CA9F-A482B74CEF9B}"/>
              </a:ext>
            </a:extLst>
          </p:cNvPr>
          <p:cNvGrpSpPr/>
          <p:nvPr/>
        </p:nvGrpSpPr>
        <p:grpSpPr>
          <a:xfrm>
            <a:off x="762000" y="723900"/>
            <a:ext cx="4059090" cy="930593"/>
            <a:chOff x="381000" y="2826165"/>
            <a:chExt cx="4059090" cy="9305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1F2BE5-1812-837D-DCED-1A6EDE78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826165"/>
              <a:ext cx="794882" cy="9305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FA07D0-FF07-A555-EF58-239A70A596AE}"/>
                </a:ext>
              </a:extLst>
            </p:cNvPr>
            <p:cNvSpPr txBox="1"/>
            <p:nvPr/>
          </p:nvSpPr>
          <p:spPr>
            <a:xfrm>
              <a:off x="530358" y="2987814"/>
              <a:ext cx="7900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200" dirty="0">
                  <a:solidFill>
                    <a:srgbClr val="34607C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3.1</a:t>
              </a:r>
              <a:endParaRPr lang="th-TH" sz="4000" b="1" spc="200" dirty="0">
                <a:solidFill>
                  <a:srgbClr val="34607C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40034AD-02D0-2A11-E80B-6060F8FFCCB6}"/>
                </a:ext>
              </a:extLst>
            </p:cNvPr>
            <p:cNvSpPr/>
            <p:nvPr/>
          </p:nvSpPr>
          <p:spPr>
            <a:xfrm>
              <a:off x="1411140" y="2884939"/>
              <a:ext cx="2819400" cy="80288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5CB7EE-A086-0E1B-4235-7FCB5073D72E}"/>
                </a:ext>
              </a:extLst>
            </p:cNvPr>
            <p:cNvSpPr txBox="1"/>
            <p:nvPr/>
          </p:nvSpPr>
          <p:spPr>
            <a:xfrm>
              <a:off x="1620690" y="2979941"/>
              <a:ext cx="2819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bg1"/>
                  </a:solidFill>
                  <a:effectLst/>
                  <a:latin typeface="Helvetica" pitchFamily="2" charset="0"/>
                </a:rPr>
                <a:t>จำนวนตรรกยะ</a:t>
              </a:r>
              <a:endParaRPr lang="th-TH" sz="4000" dirty="0">
                <a:solidFill>
                  <a:schemeClr val="bg1"/>
                </a:solidFill>
                <a:effectLst/>
                <a:latin typeface="Helvetica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A87584-CA71-E71D-F6CF-449C29433D6A}"/>
              </a:ext>
            </a:extLst>
          </p:cNvPr>
          <p:cNvGrpSpPr/>
          <p:nvPr/>
        </p:nvGrpSpPr>
        <p:grpSpPr>
          <a:xfrm>
            <a:off x="911358" y="1767784"/>
            <a:ext cx="14148700" cy="4401205"/>
            <a:chOff x="911358" y="1767784"/>
            <a:chExt cx="14148700" cy="440120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C0F205-8538-487A-42F7-2638DEC0C25C}"/>
                </a:ext>
              </a:extLst>
            </p:cNvPr>
            <p:cNvSpPr txBox="1"/>
            <p:nvPr/>
          </p:nvSpPr>
          <p:spPr>
            <a:xfrm>
              <a:off x="911358" y="1767784"/>
              <a:ext cx="14148700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เมื่อสังคมมนุษย์เริ่มซับซ้อนขึ้น ระบบจำนวนตัวเลขที่มีแต่จำนวนเต็มก็ไม่เพียงพอ เพราะการบอกปริมาณของอะไรบางอย่างอาจจะไม่สมบูรณ์ถูกต้องถ้าใช้แต่เพียงจำนวนเต็มเพียงอย่างเดียว เช่น ถ้ามีส้ม 10 ผล แบ่งให้เด็ก 4 คน เด็ก ๆ จะได้ส้มคนละกี่ผล ซึ่งคำตอบคือ เด็ก ๆ จะได้ส้มคนละ 2 ผล กับอีก 2 ใน 4 หรือ   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 หรือ 0.5 ผล ซึ่งจะเห็นว่านอกจากจำนวนเต็มแล้ว ยังต้องการจำนวนอื่น เพื่อบอกข้อมูลให้ละเอียดถูกต้องมากขึ้น</a:t>
              </a:r>
              <a:endPara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/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การบอกปริมาณหรือจำนวนใด ๆ ที่ไม่เป็นจำนวนเต็ม โดยถ้าจำนวนนั้น ๆ สามารถเขียนให้อยู่ในรูปเศษส่วนได้ เราจะใช้ระบบตัวเลขที่เรียกว่า </a:t>
              </a:r>
              <a:r>
                <a:rPr lang="th-TH" sz="4000" b="1" dirty="0" err="1">
                  <a:solidFill>
                    <a:srgbClr val="1F7BBF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</a:t>
              </a:r>
              <a:r>
                <a:rPr lang="th-TH" sz="4000" b="1" dirty="0">
                  <a:solidFill>
                    <a:srgbClr val="1F7BBF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รกยะ</a:t>
              </a:r>
              <a:endPara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30681D-6193-A291-892F-98421339DFAA}"/>
                </a:ext>
              </a:extLst>
            </p:cNvPr>
            <p:cNvGrpSpPr/>
            <p:nvPr/>
          </p:nvGrpSpPr>
          <p:grpSpPr>
            <a:xfrm>
              <a:off x="2051283" y="3390900"/>
              <a:ext cx="463317" cy="1143903"/>
              <a:chOff x="2432283" y="8559852"/>
              <a:chExt cx="463317" cy="114390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BD47B6C-3C85-7722-FD14-BEABAACFCF1E}"/>
                  </a:ext>
                </a:extLst>
              </p:cNvPr>
              <p:cNvSpPr txBox="1"/>
              <p:nvPr/>
            </p:nvSpPr>
            <p:spPr>
              <a:xfrm>
                <a:off x="2432283" y="8559852"/>
                <a:ext cx="463317" cy="1143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</a:p>
              <a:p>
                <a:pPr algn="ctr">
                  <a:lnSpc>
                    <a:spcPts val="4000"/>
                  </a:lnSpc>
                </a:pPr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1679723-C256-384B-D493-2A9B6050F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2283" y="9064253"/>
                <a:ext cx="46331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1442145-2070-7154-E85B-59F05E83C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835AF2-8C4B-5D11-8CC9-3107FCED7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EAE301-AFB7-D795-1834-599540BE0B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148" y="4229100"/>
            <a:ext cx="4210554" cy="60579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B017684-8BDA-E491-4464-566E9C6D6881}"/>
              </a:ext>
            </a:extLst>
          </p:cNvPr>
          <p:cNvGrpSpPr/>
          <p:nvPr/>
        </p:nvGrpSpPr>
        <p:grpSpPr>
          <a:xfrm>
            <a:off x="787400" y="6527800"/>
            <a:ext cx="14325600" cy="2378672"/>
            <a:chOff x="787400" y="6527800"/>
            <a:chExt cx="14325600" cy="23786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5BA2883-F23F-0B50-CC6D-B6178E8C4C01}"/>
                </a:ext>
              </a:extLst>
            </p:cNvPr>
            <p:cNvGrpSpPr/>
            <p:nvPr/>
          </p:nvGrpSpPr>
          <p:grpSpPr>
            <a:xfrm>
              <a:off x="787400" y="6527800"/>
              <a:ext cx="14325600" cy="2292748"/>
              <a:chOff x="787400" y="6527800"/>
              <a:chExt cx="14325600" cy="2292748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BA554F7-75B9-8001-309C-F86B3436EA64}"/>
                  </a:ext>
                </a:extLst>
              </p:cNvPr>
              <p:cNvSpPr/>
              <p:nvPr/>
            </p:nvSpPr>
            <p:spPr>
              <a:xfrm>
                <a:off x="787400" y="6527800"/>
                <a:ext cx="14325600" cy="2292748"/>
              </a:xfrm>
              <a:prstGeom prst="roundRect">
                <a:avLst>
                  <a:gd name="adj" fmla="val 4356"/>
                </a:avLst>
              </a:prstGeom>
              <a:solidFill>
                <a:srgbClr val="82CC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03A439-47AA-08EC-D972-29DEE8D6DA85}"/>
                  </a:ext>
                </a:extLst>
              </p:cNvPr>
              <p:cNvSpPr txBox="1"/>
              <p:nvPr/>
            </p:nvSpPr>
            <p:spPr>
              <a:xfrm>
                <a:off x="911358" y="6709708"/>
                <a:ext cx="1414870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i="1" dirty="0">
                    <a:solidFill>
                      <a:srgbClr val="FF0000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นิยาม</a:t>
                </a:r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จำนวนตรรกยะ คือ จำนวนที่สามารถเขียนให้อยู่ในรูปเศษส่วนของจำนวนเต็มสองจำนวน โดยจำนวนเต็มที่เป็นส่วนจะต้องไม่เท่ากับศูนย์ หรือถ้าให้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p,</a:t>
                </a:r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q</a:t>
                </a:r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เป็นจำนวนเต็มใด ๆ จำนวนตรรกยะก็คือจำนวนใด ๆ ที่สามารถเขียนแทนได้ด้วย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</a:t>
                </a:r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โดย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q ≠ 0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298C0A-0A43-EFC5-9F2B-AB83364B1B8C}"/>
                </a:ext>
              </a:extLst>
            </p:cNvPr>
            <p:cNvSpPr txBox="1"/>
            <p:nvPr/>
          </p:nvSpPr>
          <p:spPr>
            <a:xfrm>
              <a:off x="6318483" y="7762569"/>
              <a:ext cx="463317" cy="1143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</a:t>
              </a:r>
            </a:p>
            <a:p>
              <a:pPr algn="ctr">
                <a:lnSpc>
                  <a:spcPts val="4000"/>
                </a:lnSpc>
              </a:pPr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q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2350F9-C6FA-F9D0-3C24-A8C7CB573DA3}"/>
                </a:ext>
              </a:extLst>
            </p:cNvPr>
            <p:cNvCxnSpPr>
              <a:cxnSpLocks/>
            </p:cNvCxnSpPr>
            <p:nvPr/>
          </p:nvCxnSpPr>
          <p:spPr>
            <a:xfrm>
              <a:off x="6318483" y="8343900"/>
              <a:ext cx="46331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975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DC9FB4-9AA0-B0EF-8F77-EDB46291B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" r="1602" b="3384"/>
          <a:stretch/>
        </p:blipFill>
        <p:spPr>
          <a:xfrm>
            <a:off x="0" y="-55920"/>
            <a:ext cx="18288000" cy="103429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733959-A5FE-957A-1518-016D3355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1DE717-4282-B08E-781B-0E64567999B0}"/>
              </a:ext>
            </a:extLst>
          </p:cNvPr>
          <p:cNvSpPr txBox="1"/>
          <p:nvPr/>
        </p:nvSpPr>
        <p:spPr>
          <a:xfrm>
            <a:off x="838200" y="79564"/>
            <a:ext cx="777240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0"/>
              </a:lnSpc>
            </a:pPr>
            <a:r>
              <a:rPr lang="th-TH" sz="12000" b="1" dirty="0">
                <a:solidFill>
                  <a:srgbClr val="34607C"/>
                </a:solidFill>
                <a:latin typeface="PSL Empire Pro (พีเอสแอล เอ็มไพ" panose="02000506000000020004" pitchFamily="2" charset="-34"/>
                <a:cs typeface="PSL Empire Pro (พีเอสแอล เอ็มไพ" panose="02000506000000020004" pitchFamily="2" charset="-34"/>
              </a:rPr>
              <a:t>สาระการเรียนรู้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2CEFE-8367-792A-CA8E-068A2EF18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66700"/>
            <a:ext cx="1155700" cy="1206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5FE862-0C2E-7D53-3531-2C3DAAD8DEA1}"/>
              </a:ext>
            </a:extLst>
          </p:cNvPr>
          <p:cNvGrpSpPr/>
          <p:nvPr/>
        </p:nvGrpSpPr>
        <p:grpSpPr>
          <a:xfrm>
            <a:off x="533400" y="2826165"/>
            <a:ext cx="12649200" cy="1021935"/>
            <a:chOff x="533400" y="2826165"/>
            <a:chExt cx="12649200" cy="102193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2F427D-05D9-F169-2B32-BAAB4FBF84A3}"/>
                </a:ext>
              </a:extLst>
            </p:cNvPr>
            <p:cNvGrpSpPr/>
            <p:nvPr/>
          </p:nvGrpSpPr>
          <p:grpSpPr>
            <a:xfrm>
              <a:off x="533400" y="2832437"/>
              <a:ext cx="876943" cy="1015663"/>
              <a:chOff x="533400" y="2832437"/>
              <a:chExt cx="876943" cy="101566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A416C51-A06E-0F49-8BD7-0AA62E9C1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400" y="2933699"/>
                <a:ext cx="685800" cy="80288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C57C59-6C66-B40B-1745-4A8ACE497925}"/>
                  </a:ext>
                </a:extLst>
              </p:cNvPr>
              <p:cNvSpPr txBox="1"/>
              <p:nvPr/>
            </p:nvSpPr>
            <p:spPr>
              <a:xfrm>
                <a:off x="631946" y="2832437"/>
                <a:ext cx="77839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0" spc="200" dirty="0">
                    <a:solidFill>
                      <a:srgbClr val="34607C"/>
                    </a:solidFill>
                    <a:latin typeface="PSL Empire Pro (พีเอสแอล เอ็มไพ" panose="02000506000000020004" pitchFamily="2" charset="-34"/>
                    <a:cs typeface="PSL Empire Pro (พีเอสแอล เอ็มไพ" panose="02000506000000020004" pitchFamily="2" charset="-34"/>
                  </a:rPr>
                  <a:t>1.</a:t>
                </a:r>
                <a:endParaRPr lang="th-TH" sz="6000" spc="200" dirty="0">
                  <a:solidFill>
                    <a:srgbClr val="34607C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endParaRPr>
              </a:p>
            </p:txBody>
          </p:sp>
        </p:grp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2441CBB-1735-3269-52C3-08EBC61E15E0}"/>
                </a:ext>
              </a:extLst>
            </p:cNvPr>
            <p:cNvSpPr/>
            <p:nvPr/>
          </p:nvSpPr>
          <p:spPr>
            <a:xfrm>
              <a:off x="1466850" y="2933699"/>
              <a:ext cx="8591550" cy="80288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BD5FB3-800A-260C-F283-28613DE6D146}"/>
                </a:ext>
              </a:extLst>
            </p:cNvPr>
            <p:cNvSpPr txBox="1"/>
            <p:nvPr/>
          </p:nvSpPr>
          <p:spPr>
            <a:xfrm>
              <a:off x="1752600" y="2826165"/>
              <a:ext cx="114300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000" spc="200" dirty="0">
                  <a:solidFill>
                    <a:schemeClr val="bg1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วิวัฒนาการของระบบจำนวนและตัวเลข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FB949F-34F8-F634-74AF-59EAA638B2CF}"/>
              </a:ext>
            </a:extLst>
          </p:cNvPr>
          <p:cNvGrpSpPr/>
          <p:nvPr/>
        </p:nvGrpSpPr>
        <p:grpSpPr>
          <a:xfrm>
            <a:off x="533400" y="4221828"/>
            <a:ext cx="7391400" cy="1021935"/>
            <a:chOff x="533400" y="2826165"/>
            <a:chExt cx="7391400" cy="10219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57EDD4-1D76-507E-36A3-5E5CDC8C9991}"/>
                </a:ext>
              </a:extLst>
            </p:cNvPr>
            <p:cNvGrpSpPr/>
            <p:nvPr/>
          </p:nvGrpSpPr>
          <p:grpSpPr>
            <a:xfrm>
              <a:off x="533400" y="2832437"/>
              <a:ext cx="876943" cy="1015663"/>
              <a:chOff x="533400" y="2832437"/>
              <a:chExt cx="876943" cy="101566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3079DE5-AFDC-634D-349F-EDC26385C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400" y="2933699"/>
                <a:ext cx="685800" cy="802888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07E0C-2FFB-729E-B552-56F9350C96F5}"/>
                  </a:ext>
                </a:extLst>
              </p:cNvPr>
              <p:cNvSpPr txBox="1"/>
              <p:nvPr/>
            </p:nvSpPr>
            <p:spPr>
              <a:xfrm>
                <a:off x="631946" y="2832437"/>
                <a:ext cx="77839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0" spc="200" dirty="0">
                    <a:solidFill>
                      <a:srgbClr val="34607C"/>
                    </a:solidFill>
                    <a:latin typeface="PSL Empire Pro (พีเอสแอล เอ็มไพ" panose="02000506000000020004" pitchFamily="2" charset="-34"/>
                    <a:cs typeface="PSL Empire Pro (พีเอสแอล เอ็มไพ" panose="02000506000000020004" pitchFamily="2" charset="-34"/>
                  </a:rPr>
                  <a:t>2.</a:t>
                </a:r>
                <a:endParaRPr lang="th-TH" sz="6000" spc="200" dirty="0">
                  <a:solidFill>
                    <a:srgbClr val="34607C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endParaRPr>
              </a:p>
            </p:txBody>
          </p:sp>
        </p:grp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9A37521-CAC6-E43C-16CD-CF3C66FC94A5}"/>
                </a:ext>
              </a:extLst>
            </p:cNvPr>
            <p:cNvSpPr/>
            <p:nvPr/>
          </p:nvSpPr>
          <p:spPr>
            <a:xfrm>
              <a:off x="1466850" y="2933699"/>
              <a:ext cx="6457950" cy="80288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5838DC-5E76-691C-5DF0-3A4B056D52F4}"/>
                </a:ext>
              </a:extLst>
            </p:cNvPr>
            <p:cNvSpPr txBox="1"/>
            <p:nvPr/>
          </p:nvSpPr>
          <p:spPr>
            <a:xfrm>
              <a:off x="1752600" y="2826165"/>
              <a:ext cx="61722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000" spc="200" dirty="0">
                  <a:solidFill>
                    <a:schemeClr val="bg1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โครงสร้างของระบบจำนวน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1EEFA5-C8CC-1325-A402-FD711BD67428}"/>
              </a:ext>
            </a:extLst>
          </p:cNvPr>
          <p:cNvGrpSpPr/>
          <p:nvPr/>
        </p:nvGrpSpPr>
        <p:grpSpPr>
          <a:xfrm>
            <a:off x="533400" y="5649575"/>
            <a:ext cx="4038600" cy="1021935"/>
            <a:chOff x="533400" y="2826165"/>
            <a:chExt cx="4038600" cy="102193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21D0772-A605-C71D-02A7-454382F74F17}"/>
                </a:ext>
              </a:extLst>
            </p:cNvPr>
            <p:cNvGrpSpPr/>
            <p:nvPr/>
          </p:nvGrpSpPr>
          <p:grpSpPr>
            <a:xfrm>
              <a:off x="533400" y="2832437"/>
              <a:ext cx="876943" cy="1015663"/>
              <a:chOff x="533400" y="2832437"/>
              <a:chExt cx="876943" cy="101566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818DA6E-E30C-7516-ADE2-40074EF83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3400" y="2933699"/>
                <a:ext cx="685800" cy="80288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63930A-4282-193E-3FDE-3A621B0590C6}"/>
                  </a:ext>
                </a:extLst>
              </p:cNvPr>
              <p:cNvSpPr txBox="1"/>
              <p:nvPr/>
            </p:nvSpPr>
            <p:spPr>
              <a:xfrm>
                <a:off x="631946" y="2832437"/>
                <a:ext cx="77839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0" spc="200" dirty="0">
                    <a:solidFill>
                      <a:srgbClr val="34607C"/>
                    </a:solidFill>
                    <a:latin typeface="PSL Empire Pro (พีเอสแอล เอ็มไพ" panose="02000506000000020004" pitchFamily="2" charset="-34"/>
                    <a:cs typeface="PSL Empire Pro (พีเอสแอล เอ็มไพ" panose="02000506000000020004" pitchFamily="2" charset="-34"/>
                  </a:rPr>
                  <a:t>3.</a:t>
                </a:r>
                <a:endParaRPr lang="th-TH" sz="6000" spc="200" dirty="0">
                  <a:solidFill>
                    <a:srgbClr val="34607C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endParaRPr>
              </a:p>
            </p:txBody>
          </p:sp>
        </p:grp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7D9BA43-06C3-AF55-6EBD-E991EC976A91}"/>
                </a:ext>
              </a:extLst>
            </p:cNvPr>
            <p:cNvSpPr/>
            <p:nvPr/>
          </p:nvSpPr>
          <p:spPr>
            <a:xfrm>
              <a:off x="1466850" y="2933699"/>
              <a:ext cx="3105150" cy="80288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796963-0522-872B-BC29-FAA675D21F41}"/>
                </a:ext>
              </a:extLst>
            </p:cNvPr>
            <p:cNvSpPr txBox="1"/>
            <p:nvPr/>
          </p:nvSpPr>
          <p:spPr>
            <a:xfrm>
              <a:off x="1752600" y="2826165"/>
              <a:ext cx="28194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000" spc="200" dirty="0">
                  <a:solidFill>
                    <a:schemeClr val="bg1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rPr>
                <a:t>จำนวนจริง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957DFF9-617D-9A7C-0BA4-B9B54174F5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49" b="24105"/>
          <a:stretch/>
        </p:blipFill>
        <p:spPr>
          <a:xfrm>
            <a:off x="0" y="8147221"/>
            <a:ext cx="2217485" cy="21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7AF42A-3423-3481-2B58-8E941799C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6" r="11308"/>
          <a:stretch/>
        </p:blipFill>
        <p:spPr>
          <a:xfrm>
            <a:off x="12111789" y="1211308"/>
            <a:ext cx="6176211" cy="84566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21E947-24D8-15CB-A279-F6A5F30F6A42}"/>
              </a:ext>
            </a:extLst>
          </p:cNvPr>
          <p:cNvGrpSpPr/>
          <p:nvPr/>
        </p:nvGrpSpPr>
        <p:grpSpPr>
          <a:xfrm>
            <a:off x="838200" y="386848"/>
            <a:ext cx="7010400" cy="784058"/>
            <a:chOff x="838200" y="495328"/>
            <a:chExt cx="7010400" cy="78405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F3BFD85-67C6-2E99-ED65-2E448D183EF1}"/>
                </a:ext>
              </a:extLst>
            </p:cNvPr>
            <p:cNvSpPr/>
            <p:nvPr/>
          </p:nvSpPr>
          <p:spPr>
            <a:xfrm>
              <a:off x="838200" y="495328"/>
              <a:ext cx="7010400" cy="76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82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4B47DC7-6384-CBCD-E417-C35BCFA3AE00}"/>
                </a:ext>
              </a:extLst>
            </p:cNvPr>
            <p:cNvSpPr/>
            <p:nvPr/>
          </p:nvSpPr>
          <p:spPr>
            <a:xfrm>
              <a:off x="838200" y="495328"/>
              <a:ext cx="1295400" cy="762000"/>
            </a:xfrm>
            <a:prstGeom prst="roundRect">
              <a:avLst>
                <a:gd name="adj" fmla="val 50000"/>
              </a:avLst>
            </a:prstGeom>
            <a:solidFill>
              <a:srgbClr val="82CCF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936A0C-7B0D-C890-CC86-99420AA18DC0}"/>
                </a:ext>
              </a:extLst>
            </p:cNvPr>
            <p:cNvSpPr txBox="1"/>
            <p:nvPr/>
          </p:nvSpPr>
          <p:spPr>
            <a:xfrm>
              <a:off x="914400" y="571500"/>
              <a:ext cx="1143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3.1.1</a:t>
              </a:r>
              <a:endParaRPr lang="th-TH" sz="4000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6DC1E8-6730-CEAD-3302-84D0247E6BE7}"/>
                </a:ext>
              </a:extLst>
            </p:cNvPr>
            <p:cNvSpPr txBox="1"/>
            <p:nvPr/>
          </p:nvSpPr>
          <p:spPr>
            <a:xfrm>
              <a:off x="2286000" y="571500"/>
              <a:ext cx="5334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จำนวนตรรกยะที่ไม่เป็นจำนวนเต็ม</a:t>
              </a:r>
              <a:endParaRPr lang="th-TH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79E013-E812-ECB5-497D-7A01A015CB8A}"/>
              </a:ext>
            </a:extLst>
          </p:cNvPr>
          <p:cNvSpPr txBox="1"/>
          <p:nvPr/>
        </p:nvSpPr>
        <p:spPr>
          <a:xfrm>
            <a:off x="990600" y="129793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ทศนิยมรู้จบ (</a:t>
            </a:r>
            <a:r>
              <a:rPr lang="en-US" sz="3600" b="1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Terminating Decimal)</a:t>
            </a:r>
            <a:endParaRPr lang="en-US" sz="3600" dirty="0">
              <a:solidFill>
                <a:srgbClr val="00B0F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164087-A594-CD3A-A201-6701CDFCC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05AFC9-7A69-747E-6F95-D250A29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b="85241"/>
          <a:stretch/>
        </p:blipFill>
        <p:spPr>
          <a:xfrm>
            <a:off x="228600" y="1943100"/>
            <a:ext cx="11044989" cy="12051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C0FF8D-4AA2-4349-879C-E4F02ED14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26742"/>
          <a:stretch/>
        </p:blipFill>
        <p:spPr>
          <a:xfrm>
            <a:off x="228600" y="3902892"/>
            <a:ext cx="11044989" cy="59821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8EC7CC-D757-576D-7F13-CBD4DE27846F}"/>
              </a:ext>
            </a:extLst>
          </p:cNvPr>
          <p:cNvSpPr txBox="1"/>
          <p:nvPr/>
        </p:nvSpPr>
        <p:spPr>
          <a:xfrm>
            <a:off x="990600" y="329116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ทศนิยมซ้ำ (</a:t>
            </a:r>
            <a:r>
              <a:rPr lang="en-US" sz="36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Repeating Decimal)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82EC30-8DEF-CEA2-34D2-90B1BBA3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53624"/>
            <a:ext cx="18288000" cy="6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721E947-24D8-15CB-A279-F6A5F30F6A42}"/>
              </a:ext>
            </a:extLst>
          </p:cNvPr>
          <p:cNvGrpSpPr/>
          <p:nvPr/>
        </p:nvGrpSpPr>
        <p:grpSpPr>
          <a:xfrm>
            <a:off x="838200" y="660718"/>
            <a:ext cx="3505200" cy="784058"/>
            <a:chOff x="838200" y="495328"/>
            <a:chExt cx="3505200" cy="78405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F3BFD85-67C6-2E99-ED65-2E448D183EF1}"/>
                </a:ext>
              </a:extLst>
            </p:cNvPr>
            <p:cNvSpPr/>
            <p:nvPr/>
          </p:nvSpPr>
          <p:spPr>
            <a:xfrm>
              <a:off x="838200" y="495328"/>
              <a:ext cx="3505200" cy="762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7150">
              <a:solidFill>
                <a:srgbClr val="82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4B47DC7-6384-CBCD-E417-C35BCFA3AE00}"/>
                </a:ext>
              </a:extLst>
            </p:cNvPr>
            <p:cNvSpPr/>
            <p:nvPr/>
          </p:nvSpPr>
          <p:spPr>
            <a:xfrm>
              <a:off x="838200" y="495328"/>
              <a:ext cx="1295400" cy="762000"/>
            </a:xfrm>
            <a:prstGeom prst="roundRect">
              <a:avLst>
                <a:gd name="adj" fmla="val 50000"/>
              </a:avLst>
            </a:prstGeom>
            <a:solidFill>
              <a:srgbClr val="82CCF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936A0C-7B0D-C890-CC86-99420AA18DC0}"/>
                </a:ext>
              </a:extLst>
            </p:cNvPr>
            <p:cNvSpPr txBox="1"/>
            <p:nvPr/>
          </p:nvSpPr>
          <p:spPr>
            <a:xfrm>
              <a:off x="914400" y="571500"/>
              <a:ext cx="1143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3.1.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endParaRPr lang="th-TH" sz="4000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6DC1E8-6730-CEAD-3302-84D0247E6BE7}"/>
                </a:ext>
              </a:extLst>
            </p:cNvPr>
            <p:cNvSpPr txBox="1"/>
            <p:nvPr/>
          </p:nvSpPr>
          <p:spPr>
            <a:xfrm>
              <a:off x="2286000" y="571500"/>
              <a:ext cx="1905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จำนวนเต็ม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0164087-A594-CD3A-A201-6701CDFCC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82EC30-8DEF-CEA2-34D2-90B1BBA36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3624"/>
            <a:ext cx="18288000" cy="6515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1F444D-9122-65F4-9DAB-7F1EA5990546}"/>
              </a:ext>
            </a:extLst>
          </p:cNvPr>
          <p:cNvSpPr txBox="1"/>
          <p:nvPr/>
        </p:nvSpPr>
        <p:spPr>
          <a:xfrm>
            <a:off x="990600" y="1571800"/>
            <a:ext cx="1310640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thaiDist">
              <a:buAutoNum type="arabicParenR"/>
            </a:pPr>
            <a:r>
              <a:rPr lang="th-TH" sz="4000" b="1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จำนวนธรรมชาติหรือจำนวนเต็มบวก (</a:t>
            </a:r>
            <a:r>
              <a:rPr lang="en-US" sz="4000" b="1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Natural Number or Positive Integers)</a:t>
            </a:r>
            <a:r>
              <a:rPr lang="en-US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เป็นจำนวนที่เกิดขึ้นในยุคแรก ๆ เพื่อใช้ในการนับสิ่งต่าง ๆ ซึ่งโดยธรรมชาติมนุษย์จะนับสิ่งของต่าง ๆ ด้วยจำนวนเต็มบวกโดยเริ่มจาก 1, 2, … และบางครั้งถูกเรียกว่าเป็นจำนวนนับ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Counting Numbers)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ข้อสังเกตอย่างหนึ่งคือ จำนวนธรรมชาติหรือจำนวนนับนี้จะไม่รวมศูนย์ เพราะโดยธรรมชาติแล้ว จะนับสิ่งของอะไรบางอย่างที่มีจำนวน ๆ หนึ่ง ถ้าไม่มีสิ่งของเลยก็จะไม่ต้องนับ ดังนั้นจึงไม่รวมศูนย์เป็นส่วนหนึ่งของจำนวนธรรมชาติ เช่น ถ้ามีดินสออยู่บนโต๊ะ 5 แท่ง จะนับจำนวนดินสอได้เป็น 5 แท่ง แต่ถ้าไม่มีดินสอเลย ก็จะไม่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นับจำนวนธรรมชาติถูกใช้เพื่อการนับ เช่น การนับจำนวนรถที่วิ่งผ่านหน้าโรงเรียนในช่วงเวลาตอนเช้ามี 102 คัน การบอกปริมาณของอะไรก็ตามที่เป็นจำนวน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เต็ม เช่น จำนวนพิกเซล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Pixel)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ของกล้องถ่ายรูปดิจิทัล เช่น 4 ล้านพิกเซล หรือใช้ในการกำหนดอ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ัต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ลักษณ์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Identity)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เบอร์โทรศัพท์ หรือบาร์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โคด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ที่ติดกับสินค้า ในการใช้งานเหล่านี้จะไม่ใช้จำนวนอื่น ๆ ที่ไม่ใช่จำนวนธรรมชาติ เช่น ไม่นับจำนวนรถที่วิ่งผ่านหน้าโรงเรียนเป็นจำนวน 121.5 คัน หรือไม่มีเบอร์โทรศัพท์หมายเลข 092(–3)017905 หรือไม่มีบ้านเลขที่ –105.3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39019B-5642-79EE-56F0-F5E7F238D9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91"/>
          <a:stretch/>
        </p:blipFill>
        <p:spPr>
          <a:xfrm>
            <a:off x="14352170" y="2705100"/>
            <a:ext cx="4056625" cy="69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DF61D9-CB4B-8493-47AC-66F2F109F436}"/>
              </a:ext>
            </a:extLst>
          </p:cNvPr>
          <p:cNvSpPr txBox="1"/>
          <p:nvPr/>
        </p:nvSpPr>
        <p:spPr>
          <a:xfrm>
            <a:off x="1371600" y="1338162"/>
            <a:ext cx="7912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เซตของจำนวนธรรมชาติสามารถเขียนแทนด้วย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FFB3E-511B-2BEC-99A8-774D06B9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127057"/>
            <a:ext cx="3632664" cy="1019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C53C3-ACE4-6C1D-E9AD-44B111A3A414}"/>
              </a:ext>
            </a:extLst>
          </p:cNvPr>
          <p:cNvSpPr txBox="1"/>
          <p:nvPr/>
        </p:nvSpPr>
        <p:spPr>
          <a:xfrm>
            <a:off x="1371600" y="3476244"/>
            <a:ext cx="97826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โดย 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ℕ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เป็นเซตของจำนวนธรรมชาติ (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ℕ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มาจาก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Natural)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ซึ่งมีสมาชิกคือ 1, 2, 3, … โดยที่สัญลักษณ์ “…” (จุดสามจุด) หมายถึง ต่อไปเรื่อย ๆ ตามลำดับ และถ้าต้องการจะบอกว่า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เป็นจำนวนธรรมชาติ สามารถใช้ภาษาทางคณิตศาสตร์หรือสัญลักษณ์ดังนี้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81EA7B-E77F-16B0-2EF3-6AB12AA79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71" y="6242851"/>
            <a:ext cx="3602765" cy="898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75F5C-1CC7-140D-C9D4-B10A070487A5}"/>
              </a:ext>
            </a:extLst>
          </p:cNvPr>
          <p:cNvSpPr txBox="1"/>
          <p:nvPr/>
        </p:nvSpPr>
        <p:spPr>
          <a:xfrm>
            <a:off x="1371600" y="7353300"/>
            <a:ext cx="9782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สามารถอ่านได้ว่า “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เป็นสมาชิกของเซต 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ℕ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” ซึ่งเซต 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ℕ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ได้ถูกนิยามไว้ก่อนแล้วว่าเป็นจำนวนธรรมชาติ สัญลักษณ์ ∈ ใช้แทนคำว่า “เป็นสมาชิกของ”</a:t>
            </a:r>
            <a:endParaRPr lang="en-US" sz="40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FC2AC-22B0-5DC3-C622-1979EA713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6628" y="-876300"/>
            <a:ext cx="2044700" cy="204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B978D1-CC92-91FB-D778-12F5B49CB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43652"/>
            <a:ext cx="18300038" cy="543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6E996C-7240-658B-52E5-95E198DABF12}"/>
              </a:ext>
            </a:extLst>
          </p:cNvPr>
          <p:cNvGrpSpPr/>
          <p:nvPr/>
        </p:nvGrpSpPr>
        <p:grpSpPr>
          <a:xfrm>
            <a:off x="11154264" y="0"/>
            <a:ext cx="7521351" cy="10272091"/>
            <a:chOff x="11154264" y="0"/>
            <a:chExt cx="7521351" cy="102720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C10096-7A3D-B688-42D8-492A5E50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54264" y="0"/>
              <a:ext cx="7192156" cy="4000500"/>
            </a:xfrm>
            <a:prstGeom prst="rect">
              <a:avLst/>
            </a:prstGeom>
            <a:effectLst>
              <a:outerShdw blurRad="101600" dist="38100" dir="5400000" sx="101000" sy="101000" algn="t" rotWithShape="0">
                <a:prstClr val="black">
                  <a:alpha val="22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2EFBCD-7B8F-5B3C-64FB-0E3D9113D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20"/>
            <a:stretch/>
          </p:blipFill>
          <p:spPr>
            <a:xfrm>
              <a:off x="12221243" y="823863"/>
              <a:ext cx="6454372" cy="9448228"/>
            </a:xfrm>
            <a:prstGeom prst="roundRect">
              <a:avLst>
                <a:gd name="adj" fmla="val 6042"/>
              </a:avLst>
            </a:prstGeom>
            <a:ln w="57150">
              <a:solidFill>
                <a:schemeClr val="bg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7C1AA7-D1CA-1DB4-0D59-67D2B00A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87400" y="5062871"/>
              <a:ext cx="4859020" cy="5209220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2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945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BC2C0-B685-F93C-B77D-683356FDA365}"/>
              </a:ext>
            </a:extLst>
          </p:cNvPr>
          <p:cNvSpPr txBox="1"/>
          <p:nvPr/>
        </p:nvSpPr>
        <p:spPr>
          <a:xfrm>
            <a:off x="1107633" y="1268219"/>
            <a:ext cx="11236767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36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จากจุดเริ่มต้นที่จำนวนธรรมชาติซึ่งเป็นจำนวนเต็มบวกเพียงอย่างเดียว โดยที่ในยุคแรก ๆ ยังไม่มีจำนวนศูนย์ ชาวกรีกโบราณเองยังไม่แน่ใจว่าศูนย์ควรจะเป็นส่วนหนึ่งของระบบจำนวนหรือไม่ เพราะแนวคิดเรื่องไม่มีกับมีศูนย์ดูเหมือนจะดูผิดปกติ เช่น ถ้าไม่มีเงินเลย แต่บอกเพื่อนว่าวันนี้มีเงินศูนย์บาท คงจะดูแปลก ๆ แต่อย่างไรก็ตาม เมื่อโลกเจริญขึ้นแนวคิดเกี่ยวกับจำนวนศูนย์ก็เริ่มจำเป็นมากขึ้น เพราะการบอกว่าสิ่งใดไม่มีด้วยการบอกว่ามีศูนย์จะมีประโยชน์และดูจะสมเหตุสมผล เช่น การนับเวลา เมื่อเข็มวินาทีบอกเวลาถึง 59 วินาที ก็จะเปลี่ยนเป็น 0 วินาที ไม่ใช่ 1 ซึ่งเป็นสิ่งที่ถูกต้อง</a:t>
            </a:r>
          </a:p>
          <a:p>
            <a:pPr algn="thaiDist"/>
            <a:r>
              <a:rPr lang="th-TH" sz="36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นอกจากการเริ่มใช้จำนวนศูนย์แล้ว มนุษย์ก็เริ่มมีแนวคิดเรื่องจำนวนเต็มลบ ซึ่งจะตรงข้ามกับจำนวนเต็มบวก เช่น การมีบัญชีเงินฝากหรือเงินกู้กับธนาคาร ถ้ามีเงินหนึ่งหมื่นบาทในบัญชี สมุดบัญชีธนาคารก็จะปรากฏตัวเลขเป็น 10,000 แต่ถ้าเป็นหนี้หนึ่งหมื่นบาท ธนาคารก็จะใช้จำนวนเต็มลบในการแทนการเป็นหนี้ คือ –10,000 บาท</a:t>
            </a:r>
          </a:p>
          <a:p>
            <a:pPr algn="thaiDist"/>
            <a:r>
              <a:rPr lang="th-TH" sz="36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การเรียกระบบจำนวนที่ประกอบด้วยจำนวนธรรมชาติ ศูนย์ และจำนวนเต็มลบ จะเรียกรวมกันว่า ระบบจำนวนเต็ม (</a:t>
            </a:r>
            <a:r>
              <a:rPr lang="en-US" sz="36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Integers) </a:t>
            </a:r>
            <a:r>
              <a:rPr lang="th-TH" sz="36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ซึ่งมักจะใช้สัญลักษณ์ ℤ แทนเซตของจำนวนเต็ม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6A74E-CA57-F654-B4FF-108BC4BB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0" y="-1"/>
            <a:ext cx="5014734" cy="33576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41D1E-6C25-6A0E-97A9-9DC1399D5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200" y="7062144"/>
            <a:ext cx="3719334" cy="3224856"/>
          </a:xfrm>
          <a:prstGeom prst="rect">
            <a:avLst/>
          </a:prstGeom>
          <a:effectLst>
            <a:outerShdw blurRad="159175" dist="38100" dir="13500000" sx="102000" sy="102000" algn="br" rotWithShape="0">
              <a:prstClr val="black">
                <a:alpha val="2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2EF96-41E3-C7BC-6B53-B841ED3EE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33674"/>
            <a:ext cx="8991600" cy="953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252F5-A349-AF6F-31BC-18EE6D4C0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30199"/>
            <a:ext cx="1797050" cy="1876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AA2FD8-6090-5A8C-AC6D-DA6B9B119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467" y="2224088"/>
            <a:ext cx="6090533" cy="80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4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FDFC59-920C-6C70-8DE4-1AC36B73EED1}"/>
              </a:ext>
            </a:extLst>
          </p:cNvPr>
          <p:cNvSpPr txBox="1"/>
          <p:nvPr/>
        </p:nvSpPr>
        <p:spPr>
          <a:xfrm>
            <a:off x="1098550" y="944482"/>
            <a:ext cx="107291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b="1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2)	ศูนย์และจำนวนเต็มลบ (</a:t>
            </a:r>
            <a:r>
              <a:rPr lang="en-US" sz="4000" b="1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Negative Integers)</a:t>
            </a:r>
            <a:r>
              <a:rPr lang="en-US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มีความสัมพันธ์กันเพราะในสมัยโบราณหากหัวหน้าครอบครัวล่าสัตว์มาไม่ได้ เขาจะกล่าวว่า “ล่าสัตว์มาได้ 0 ตัว” จะเห็นได้ว่า 0 คือ จำนวนที่ไม่มีค่า และหากหัวหน้าครอบครัวถูกปล้น–จี้อาหารที่เตรียมไปเป็นเสบียง แล้วยังกลับบ้านโดยล่าสัตว์ไม่ได้เลยเช่นกัน นักคณิตศาสตร์ในสมัยนั้นจึงคิดจำนวนขึ้นมาอีกชุดหนึ่งคือ จำนวนที่ติดลบ หรือเรียกอีกอย่างว่า จำนวนเต็มลบ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Negative Integers)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–1, –2, –3,..., –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9EBBDB-6EC2-4018-9281-B29D5CB428A6}"/>
              </a:ext>
            </a:extLst>
          </p:cNvPr>
          <p:cNvGrpSpPr/>
          <p:nvPr/>
        </p:nvGrpSpPr>
        <p:grpSpPr>
          <a:xfrm>
            <a:off x="1230202" y="5093462"/>
            <a:ext cx="4122638" cy="803413"/>
            <a:chOff x="1198452" y="4762500"/>
            <a:chExt cx="4122638" cy="80341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52B209D-C1BE-3524-18CE-AB3B3A842A7C}"/>
                </a:ext>
              </a:extLst>
            </p:cNvPr>
            <p:cNvSpPr/>
            <p:nvPr/>
          </p:nvSpPr>
          <p:spPr>
            <a:xfrm>
              <a:off x="1198452" y="4762500"/>
              <a:ext cx="3525948" cy="803413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AE7768-022C-1484-9197-4045F03B7926}"/>
                </a:ext>
              </a:extLst>
            </p:cNvPr>
            <p:cNvSpPr txBox="1"/>
            <p:nvPr/>
          </p:nvSpPr>
          <p:spPr>
            <a:xfrm>
              <a:off x="1414142" y="4857776"/>
              <a:ext cx="39069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สมบัติของจำนวนเต็ม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000580-06CE-BB84-BD43-D446DF8054B5}"/>
              </a:ext>
            </a:extLst>
          </p:cNvPr>
          <p:cNvSpPr txBox="1"/>
          <p:nvPr/>
        </p:nvSpPr>
        <p:spPr>
          <a:xfrm>
            <a:off x="1098550" y="6150875"/>
            <a:ext cx="107291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ในระบบจำนวนเต็มสามารถใช้การกระทำทางคณิตศาสตร์ทั่วไปได้ เช่น การบวก การลบ การคูณ การหาร ยกกำลัง ผลการกระทำทางคณิตศาสตร์บางอย่าง อาจจะได้ผลลัพธ์ที่ไม่ใช่จำนวนเต็ม การกระทำทางคณิตศาสตร์ที่สำคัญและเป็นพื้นฐาน คือ การบวก และการคูณ ซึ่งการกระทำทั้งสองจะมีสมบัติที่สำคัญดังนี้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467834-D4EA-22BA-E05D-5568FF180F55}"/>
              </a:ext>
            </a:extLst>
          </p:cNvPr>
          <p:cNvGrpSpPr/>
          <p:nvPr/>
        </p:nvGrpSpPr>
        <p:grpSpPr>
          <a:xfrm>
            <a:off x="12192000" y="-1"/>
            <a:ext cx="6445819" cy="10287001"/>
            <a:chOff x="12192000" y="-1"/>
            <a:chExt cx="6445819" cy="10287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1EECEC-BBDE-CFAA-E071-12E129474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58800" y="-1"/>
              <a:ext cx="5014734" cy="33576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D64E0E-103A-849B-0219-50AF6AE5A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1" r="34609"/>
            <a:stretch/>
          </p:blipFill>
          <p:spPr>
            <a:xfrm>
              <a:off x="12192000" y="1312093"/>
              <a:ext cx="6445819" cy="8974907"/>
            </a:xfrm>
            <a:prstGeom prst="roundRect">
              <a:avLst>
                <a:gd name="adj" fmla="val 8392"/>
              </a:avLst>
            </a:prstGeom>
            <a:ln w="57150"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9CE698-101C-C0C2-EAD9-8EA7056A1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54200" y="7062144"/>
              <a:ext cx="3719334" cy="3224856"/>
            </a:xfrm>
            <a:prstGeom prst="rect">
              <a:avLst/>
            </a:prstGeom>
            <a:effectLst>
              <a:outerShdw blurRad="159175" dist="38100" dir="13500000" sx="102000" sy="102000" algn="br" rotWithShape="0">
                <a:prstClr val="black">
                  <a:alpha val="23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D91C6F5-471B-70AD-154A-6DD8E9912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33674"/>
            <a:ext cx="8991600" cy="953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767CBD-67CE-FC60-E8A8-CC334A0C3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6150" y="-1022351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7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3CE773-462A-6F4D-C2E3-6878D064E190}"/>
              </a:ext>
            </a:extLst>
          </p:cNvPr>
          <p:cNvGrpSpPr/>
          <p:nvPr/>
        </p:nvGrpSpPr>
        <p:grpSpPr>
          <a:xfrm>
            <a:off x="1230202" y="657087"/>
            <a:ext cx="7151798" cy="803413"/>
            <a:chOff x="1198452" y="4762500"/>
            <a:chExt cx="7151798" cy="80341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9C12720-F83A-5280-A7A0-765F68AF1537}"/>
                </a:ext>
              </a:extLst>
            </p:cNvPr>
            <p:cNvSpPr/>
            <p:nvPr/>
          </p:nvSpPr>
          <p:spPr>
            <a:xfrm>
              <a:off x="1198452" y="4762500"/>
              <a:ext cx="6465998" cy="803413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28BC64-2861-800D-396D-B45ECAB154B0}"/>
                </a:ext>
              </a:extLst>
            </p:cNvPr>
            <p:cNvSpPr txBox="1"/>
            <p:nvPr/>
          </p:nvSpPr>
          <p:spPr>
            <a:xfrm>
              <a:off x="1414142" y="4857776"/>
              <a:ext cx="69361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สมบัติของการบวก และการคูณ จำนวนเต็ม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229638-DC8A-A16F-97FF-68C3E6ADAEB3}"/>
              </a:ext>
            </a:extLst>
          </p:cNvPr>
          <p:cNvSpPr txBox="1"/>
          <p:nvPr/>
        </p:nvSpPr>
        <p:spPr>
          <a:xfrm>
            <a:off x="1098550" y="1714500"/>
            <a:ext cx="12731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ในระบบจำนวนเต็มสามารถใช้การกระทำทางคณิตศาสตร์ทั่วไปได้ เช่น การบวก การลบ การคูณ การหาร ยกกำลัง ผลการกระทำทางคณิตศาสตร์บางอย่าง อาจจะได้ผลลัพธ์ที่ไม่ใช่จำนวนเต็ม การกระทำทางคณิตศาสตร์ที่สำคัญและเป็นพื้นฐาน คือ การบวก และการคูณ ซึ่งการกระทำทั้งสองจะมีสมบัติที่สำคัญดังนี้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A27D50-DBD4-5F90-873F-CC5986776A5A}"/>
              </a:ext>
            </a:extLst>
          </p:cNvPr>
          <p:cNvGrpSpPr/>
          <p:nvPr/>
        </p:nvGrpSpPr>
        <p:grpSpPr>
          <a:xfrm>
            <a:off x="1594083" y="4435362"/>
            <a:ext cx="12235527" cy="708138"/>
            <a:chOff x="1198451" y="6625370"/>
            <a:chExt cx="12235527" cy="708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8F4BE5-D9F6-16A8-CB28-9BEDD46CD2D9}"/>
                </a:ext>
              </a:extLst>
            </p:cNvPr>
            <p:cNvGrpSpPr/>
            <p:nvPr/>
          </p:nvGrpSpPr>
          <p:grpSpPr>
            <a:xfrm>
              <a:off x="1198451" y="6625622"/>
              <a:ext cx="554149" cy="707886"/>
              <a:chOff x="1198451" y="6625622"/>
              <a:chExt cx="554149" cy="70788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C17BD8E-A47E-D89B-D46A-E1E852B6BA84}"/>
                  </a:ext>
                </a:extLst>
              </p:cNvPr>
              <p:cNvSpPr/>
              <p:nvPr/>
            </p:nvSpPr>
            <p:spPr>
              <a:xfrm>
                <a:off x="1198452" y="6650702"/>
                <a:ext cx="554148" cy="55414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BA1861-5E45-BCEE-9C74-C8CF4AC7D088}"/>
                  </a:ext>
                </a:extLst>
              </p:cNvPr>
              <p:cNvSpPr txBox="1"/>
              <p:nvPr/>
            </p:nvSpPr>
            <p:spPr>
              <a:xfrm>
                <a:off x="1198451" y="6625622"/>
                <a:ext cx="55414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endPara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57611B-2FFF-1E87-0CEA-99C02D79CE74}"/>
                </a:ext>
              </a:extLst>
            </p:cNvPr>
            <p:cNvSpPr txBox="1"/>
            <p:nvPr/>
          </p:nvSpPr>
          <p:spPr>
            <a:xfrm>
              <a:off x="1905000" y="6625370"/>
              <a:ext cx="115289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สมบัติปิด (</a:t>
              </a:r>
              <a:r>
                <a:rPr lang="en-US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Closure Law)</a:t>
              </a:r>
              <a:endParaRPr lang="en-US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AF0D485-E427-895D-1230-A7C715C39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195163"/>
            <a:ext cx="12752652" cy="37583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E46FA9-2B33-39EA-5304-380C9A25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64CD75-336C-CF07-D2B4-FD9D22DD6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2ECDCC-07F7-D411-32B4-345A004A2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0338" y="-820813"/>
            <a:ext cx="2044700" cy="2044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FA194A-B020-50EE-F8F2-D68F0474F302}"/>
              </a:ext>
            </a:extLst>
          </p:cNvPr>
          <p:cNvSpPr txBox="1"/>
          <p:nvPr/>
        </p:nvSpPr>
        <p:spPr>
          <a:xfrm>
            <a:off x="-787400" y="591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BE45F1-C312-3DC9-82C2-DB5B30A9F2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91"/>
          <a:stretch/>
        </p:blipFill>
        <p:spPr>
          <a:xfrm>
            <a:off x="14352170" y="2705100"/>
            <a:ext cx="4056625" cy="693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0E46FA9-2B33-39EA-5304-380C9A25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64CD75-336C-CF07-D2B4-FD9D22DD6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2ECDCC-07F7-D411-32B4-345A004A2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0338" y="-820813"/>
            <a:ext cx="2044700" cy="2044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FA194A-B020-50EE-F8F2-D68F0474F302}"/>
              </a:ext>
            </a:extLst>
          </p:cNvPr>
          <p:cNvSpPr txBox="1"/>
          <p:nvPr/>
        </p:nvSpPr>
        <p:spPr>
          <a:xfrm>
            <a:off x="-787400" y="591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E036FB-FA6E-6292-39C1-75D0A4937021}"/>
              </a:ext>
            </a:extLst>
          </p:cNvPr>
          <p:cNvGrpSpPr/>
          <p:nvPr/>
        </p:nvGrpSpPr>
        <p:grpSpPr>
          <a:xfrm>
            <a:off x="1594083" y="1281812"/>
            <a:ext cx="12235527" cy="3363472"/>
            <a:chOff x="1594083" y="1281812"/>
            <a:chExt cx="12235527" cy="33634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253EDC-AA20-695B-4B68-D9DD5F6A2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0844" y="2249609"/>
              <a:ext cx="344756" cy="41768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35EF27-4834-77D1-BFC8-F731CFA4F6A6}"/>
                </a:ext>
              </a:extLst>
            </p:cNvPr>
            <p:cNvGrpSpPr/>
            <p:nvPr/>
          </p:nvGrpSpPr>
          <p:grpSpPr>
            <a:xfrm>
              <a:off x="1594083" y="1281812"/>
              <a:ext cx="12235527" cy="3363472"/>
              <a:chOff x="1594083" y="1844196"/>
              <a:chExt cx="12235527" cy="336347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8A27D50-DBD4-5F90-873F-CC5986776A5A}"/>
                  </a:ext>
                </a:extLst>
              </p:cNvPr>
              <p:cNvGrpSpPr/>
              <p:nvPr/>
            </p:nvGrpSpPr>
            <p:grpSpPr>
              <a:xfrm>
                <a:off x="1594083" y="1844196"/>
                <a:ext cx="12235527" cy="708138"/>
                <a:chOff x="1198451" y="6625370"/>
                <a:chExt cx="12235527" cy="708138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538F4BE5-D9F6-16A8-CB28-9BEDD46CD2D9}"/>
                    </a:ext>
                  </a:extLst>
                </p:cNvPr>
                <p:cNvGrpSpPr/>
                <p:nvPr/>
              </p:nvGrpSpPr>
              <p:grpSpPr>
                <a:xfrm>
                  <a:off x="1198451" y="6625622"/>
                  <a:ext cx="554149" cy="707886"/>
                  <a:chOff x="1198451" y="6625622"/>
                  <a:chExt cx="554149" cy="707886"/>
                </a:xfrm>
              </p:grpSpPr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C17BD8E-A47E-D89B-D46A-E1E852B6BA84}"/>
                      </a:ext>
                    </a:extLst>
                  </p:cNvPr>
                  <p:cNvSpPr/>
                  <p:nvPr/>
                </p:nvSpPr>
                <p:spPr>
                  <a:xfrm>
                    <a:off x="1198452" y="6650702"/>
                    <a:ext cx="554148" cy="554148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BBA1861-5E45-BCEE-9C74-C8CF4AC7D088}"/>
                      </a:ext>
                    </a:extLst>
                  </p:cNvPr>
                  <p:cNvSpPr txBox="1"/>
                  <p:nvPr/>
                </p:nvSpPr>
                <p:spPr>
                  <a:xfrm>
                    <a:off x="1198451" y="6625622"/>
                    <a:ext cx="554148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schemeClr val="bg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2</a:t>
                    </a:r>
                    <a:endParaRPr lang="th-TH" sz="4000" b="1" dirty="0">
                      <a:solidFill>
                        <a:schemeClr val="bg1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57611B-2FFF-1E87-0CEA-99C02D79CE74}"/>
                    </a:ext>
                  </a:extLst>
                </p:cNvPr>
                <p:cNvSpPr txBox="1"/>
                <p:nvPr/>
              </p:nvSpPr>
              <p:spPr>
                <a:xfrm>
                  <a:off x="1905000" y="6625370"/>
                  <a:ext cx="1152897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thaiDist"/>
                  <a:r>
                    <a:rPr lang="th-TH" sz="4000" b="1" dirty="0">
                      <a:solidFill>
                        <a:srgbClr val="00B0F0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สมบัติการจัดหมู่ (</a:t>
                  </a:r>
                  <a:r>
                    <a:rPr lang="en-US" sz="4000" b="1" dirty="0" err="1">
                      <a:solidFill>
                        <a:srgbClr val="00B0F0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Assocative</a:t>
                  </a:r>
                  <a:r>
                    <a:rPr lang="en-US" sz="4000" b="1" dirty="0">
                      <a:solidFill>
                        <a:srgbClr val="00B0F0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Law) 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ให้  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a, b, c 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เป็นจำนวนเต็ม (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a, b, c </a:t>
                  </a:r>
                  <a:r>
                    <a:rPr lang="en-US" sz="32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∈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</a:t>
                  </a:r>
                  <a:r>
                    <a:rPr lang="en-US" sz="4000" dirty="0" err="1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ℤ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)</a:t>
                  </a:r>
                  <a:endPara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F20098-4BA6-240D-135B-3FDD2BE4774B}"/>
                  </a:ext>
                </a:extLst>
              </p:cNvPr>
              <p:cNvSpPr txBox="1"/>
              <p:nvPr/>
            </p:nvSpPr>
            <p:spPr>
              <a:xfrm>
                <a:off x="2895600" y="2653123"/>
                <a:ext cx="9601200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การบวก</a:t>
                </a:r>
                <a:endPara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 algn="thaiDist"/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(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+ b) + c = a + (b + c)</a:t>
                </a:r>
              </a:p>
              <a:p>
                <a:pPr algn="thaiDist"/>
                <a:r>
                  <a:rPr lang="th-TH" sz="4000" b="1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การคูณ</a:t>
                </a:r>
                <a:endPara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 algn="thaiDist"/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(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· b) · c = a · (b · c)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9D9E0D-7044-8321-698A-EDDF574C5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0844" y="3963815"/>
                <a:ext cx="344756" cy="417685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2A7D486-4229-6F76-198D-CD7A0E2C3F3D}"/>
              </a:ext>
            </a:extLst>
          </p:cNvPr>
          <p:cNvGrpSpPr/>
          <p:nvPr/>
        </p:nvGrpSpPr>
        <p:grpSpPr>
          <a:xfrm>
            <a:off x="1594083" y="4643576"/>
            <a:ext cx="12235527" cy="2132366"/>
            <a:chOff x="1594083" y="4643576"/>
            <a:chExt cx="12235527" cy="21323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F06423-4AD8-210A-A07D-AE6DE361F19E}"/>
                </a:ext>
              </a:extLst>
            </p:cNvPr>
            <p:cNvGrpSpPr/>
            <p:nvPr/>
          </p:nvGrpSpPr>
          <p:grpSpPr>
            <a:xfrm>
              <a:off x="1594083" y="4643576"/>
              <a:ext cx="12235527" cy="2132366"/>
              <a:chOff x="1594083" y="1844196"/>
              <a:chExt cx="12235527" cy="213236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12E8CA4-14DE-4212-124A-FE311E0639F9}"/>
                  </a:ext>
                </a:extLst>
              </p:cNvPr>
              <p:cNvGrpSpPr/>
              <p:nvPr/>
            </p:nvGrpSpPr>
            <p:grpSpPr>
              <a:xfrm>
                <a:off x="1594083" y="1844196"/>
                <a:ext cx="12235527" cy="708138"/>
                <a:chOff x="1198451" y="6625370"/>
                <a:chExt cx="12235527" cy="70813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82472EC5-1D61-1498-57B2-563286A056A9}"/>
                    </a:ext>
                  </a:extLst>
                </p:cNvPr>
                <p:cNvGrpSpPr/>
                <p:nvPr/>
              </p:nvGrpSpPr>
              <p:grpSpPr>
                <a:xfrm>
                  <a:off x="1198451" y="6625622"/>
                  <a:ext cx="554149" cy="707886"/>
                  <a:chOff x="1198451" y="6625622"/>
                  <a:chExt cx="554149" cy="707886"/>
                </a:xfrm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1FA6EFF-AA92-5A5B-0B1C-064C80D8853C}"/>
                      </a:ext>
                    </a:extLst>
                  </p:cNvPr>
                  <p:cNvSpPr/>
                  <p:nvPr/>
                </p:nvSpPr>
                <p:spPr>
                  <a:xfrm>
                    <a:off x="1198452" y="6650702"/>
                    <a:ext cx="554148" cy="554148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CA795D8-39C8-553D-E5BC-FB8EBC4C99E2}"/>
                      </a:ext>
                    </a:extLst>
                  </p:cNvPr>
                  <p:cNvSpPr txBox="1"/>
                  <p:nvPr/>
                </p:nvSpPr>
                <p:spPr>
                  <a:xfrm>
                    <a:off x="1198451" y="6625622"/>
                    <a:ext cx="554148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schemeClr val="bg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3</a:t>
                    </a:r>
                    <a:endParaRPr lang="th-TH" sz="4000" b="1" dirty="0">
                      <a:solidFill>
                        <a:schemeClr val="bg1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D74E33F-787E-8468-74C6-858E10B57C30}"/>
                    </a:ext>
                  </a:extLst>
                </p:cNvPr>
                <p:cNvSpPr txBox="1"/>
                <p:nvPr/>
              </p:nvSpPr>
              <p:spPr>
                <a:xfrm>
                  <a:off x="1905000" y="6625370"/>
                  <a:ext cx="1152897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th-TH" sz="4000" b="1" dirty="0">
                      <a:solidFill>
                        <a:srgbClr val="00B0F0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สมบัติการสลับที่ (</a:t>
                  </a:r>
                  <a:r>
                    <a:rPr lang="en-US" sz="4000" b="1" dirty="0">
                      <a:solidFill>
                        <a:srgbClr val="00B0F0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Commutative Law) 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ให้  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a, b </a:t>
                  </a:r>
                  <a:r>
                    <a:rPr lang="th-TH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เป็นจำนวนเต็ม (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a, b ∈ </a:t>
                  </a:r>
                  <a:r>
                    <a:rPr lang="en-US" sz="4000" dirty="0" err="1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ℤ</a:t>
                  </a:r>
                  <a:r>
                    <a:rPr lang="en-US" sz="4000" dirty="0"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)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5FA952-7543-D36B-CD6B-988D779EAA94}"/>
                  </a:ext>
                </a:extLst>
              </p:cNvPr>
              <p:cNvSpPr txBox="1"/>
              <p:nvPr/>
            </p:nvSpPr>
            <p:spPr>
              <a:xfrm>
                <a:off x="2895600" y="2653123"/>
                <a:ext cx="960120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b="1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การบวก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+ b = b + a</a:t>
                </a:r>
              </a:p>
              <a:p>
                <a:pPr algn="thaiDist"/>
                <a:r>
                  <a:rPr lang="th-TH" sz="4000" b="1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การคูณ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· b = b · a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438212-393E-07D8-2EB7-A16E9CC4DA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0844" y="3404501"/>
                <a:ext cx="344756" cy="417685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7BD04B2-68DF-2002-ACDA-CFE656FB3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0844" y="5577009"/>
              <a:ext cx="344756" cy="41768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4C7BB6-F1A7-3051-8891-02118DCCF9DB}"/>
              </a:ext>
            </a:extLst>
          </p:cNvPr>
          <p:cNvGrpSpPr/>
          <p:nvPr/>
        </p:nvGrpSpPr>
        <p:grpSpPr>
          <a:xfrm>
            <a:off x="1594083" y="7039535"/>
            <a:ext cx="12235527" cy="2132366"/>
            <a:chOff x="1594083" y="1844196"/>
            <a:chExt cx="12235527" cy="213236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8A0F75A-FB00-AD25-624A-5096F3F4EB0D}"/>
                </a:ext>
              </a:extLst>
            </p:cNvPr>
            <p:cNvGrpSpPr/>
            <p:nvPr/>
          </p:nvGrpSpPr>
          <p:grpSpPr>
            <a:xfrm>
              <a:off x="1594083" y="1844196"/>
              <a:ext cx="12235527" cy="708138"/>
              <a:chOff x="1198451" y="6625370"/>
              <a:chExt cx="12235527" cy="70813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6999247-C3BD-0117-22E0-1674BBD4AD85}"/>
                  </a:ext>
                </a:extLst>
              </p:cNvPr>
              <p:cNvGrpSpPr/>
              <p:nvPr/>
            </p:nvGrpSpPr>
            <p:grpSpPr>
              <a:xfrm>
                <a:off x="1198451" y="6625622"/>
                <a:ext cx="554149" cy="707886"/>
                <a:chOff x="1198451" y="6625622"/>
                <a:chExt cx="554149" cy="707886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EBEF2865-486C-C6A1-3CB7-CAAC356F5FAC}"/>
                    </a:ext>
                  </a:extLst>
                </p:cNvPr>
                <p:cNvSpPr/>
                <p:nvPr/>
              </p:nvSpPr>
              <p:spPr>
                <a:xfrm>
                  <a:off x="1198452" y="6650702"/>
                  <a:ext cx="554148" cy="55414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B3FA109-31A8-4D14-540E-DD3B96A3A765}"/>
                    </a:ext>
                  </a:extLst>
                </p:cNvPr>
                <p:cNvSpPr txBox="1"/>
                <p:nvPr/>
              </p:nvSpPr>
              <p:spPr>
                <a:xfrm>
                  <a:off x="1198451" y="6625622"/>
                  <a:ext cx="55414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chemeClr val="bg1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4</a:t>
                  </a:r>
                  <a:endParaRPr lang="th-TH" sz="4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799B0E-9956-F686-BBF9-4578E6728CFB}"/>
                  </a:ext>
                </a:extLst>
              </p:cNvPr>
              <p:cNvSpPr txBox="1"/>
              <p:nvPr/>
            </p:nvSpPr>
            <p:spPr>
              <a:xfrm>
                <a:off x="1905000" y="6625370"/>
                <a:ext cx="1152897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4000" b="1" dirty="0">
                    <a:solidFill>
                      <a:srgbClr val="00B0F0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สมบัติการแจกแจงหรือการกระจาย (</a:t>
                </a:r>
                <a:r>
                  <a:rPr lang="en-US" sz="4000" b="1" dirty="0">
                    <a:solidFill>
                      <a:srgbClr val="00B0F0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Distributive Law)</a:t>
                </a:r>
                <a:endParaRPr lang="en-US" sz="4000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598761-3B83-DDF9-0E9E-8F67A73B714E}"/>
                </a:ext>
              </a:extLst>
            </p:cNvPr>
            <p:cNvSpPr txBox="1"/>
            <p:nvPr/>
          </p:nvSpPr>
          <p:spPr>
            <a:xfrm>
              <a:off x="2895600" y="2653123"/>
              <a:ext cx="96012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 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a, b, c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เป็นจำนวนเต็ม แล้ว (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a, b, c ∈ </a:t>
              </a:r>
              <a:r>
                <a:rPr lang="en-US" sz="4000" dirty="0" err="1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ℤ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</a:p>
            <a:p>
              <a:pPr algn="ju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a · (b + c) = a · b + a · c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56A60E84-5714-A148-AA15-2066A0029A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125" y="2023103"/>
            <a:ext cx="5389397" cy="761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0E46FA9-2B33-39EA-5304-380C9A25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64CD75-336C-CF07-D2B4-FD9D22DD6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2ECDCC-07F7-D411-32B4-345A004A2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0338" y="-820813"/>
            <a:ext cx="2044700" cy="2044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FA194A-B020-50EE-F8F2-D68F0474F302}"/>
              </a:ext>
            </a:extLst>
          </p:cNvPr>
          <p:cNvSpPr txBox="1"/>
          <p:nvPr/>
        </p:nvSpPr>
        <p:spPr>
          <a:xfrm>
            <a:off x="-787400" y="591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E036FB-FA6E-6292-39C1-75D0A4937021}"/>
              </a:ext>
            </a:extLst>
          </p:cNvPr>
          <p:cNvGrpSpPr/>
          <p:nvPr/>
        </p:nvGrpSpPr>
        <p:grpSpPr>
          <a:xfrm>
            <a:off x="1594083" y="2465828"/>
            <a:ext cx="12235527" cy="3363472"/>
            <a:chOff x="1594083" y="1281812"/>
            <a:chExt cx="12235527" cy="33634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253EDC-AA20-695B-4B68-D9DD5F6A2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0844" y="2249609"/>
              <a:ext cx="344756" cy="41768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35EF27-4834-77D1-BFC8-F731CFA4F6A6}"/>
                </a:ext>
              </a:extLst>
            </p:cNvPr>
            <p:cNvGrpSpPr/>
            <p:nvPr/>
          </p:nvGrpSpPr>
          <p:grpSpPr>
            <a:xfrm>
              <a:off x="1594083" y="1281812"/>
              <a:ext cx="12235527" cy="3363472"/>
              <a:chOff x="1594083" y="1844196"/>
              <a:chExt cx="12235527" cy="336347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8A27D50-DBD4-5F90-873F-CC5986776A5A}"/>
                  </a:ext>
                </a:extLst>
              </p:cNvPr>
              <p:cNvGrpSpPr/>
              <p:nvPr/>
            </p:nvGrpSpPr>
            <p:grpSpPr>
              <a:xfrm>
                <a:off x="1594083" y="1844196"/>
                <a:ext cx="12235527" cy="708138"/>
                <a:chOff x="1198451" y="6625370"/>
                <a:chExt cx="12235527" cy="708138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538F4BE5-D9F6-16A8-CB28-9BEDD46CD2D9}"/>
                    </a:ext>
                  </a:extLst>
                </p:cNvPr>
                <p:cNvGrpSpPr/>
                <p:nvPr/>
              </p:nvGrpSpPr>
              <p:grpSpPr>
                <a:xfrm>
                  <a:off x="1198451" y="6625622"/>
                  <a:ext cx="554149" cy="707886"/>
                  <a:chOff x="1198451" y="6625622"/>
                  <a:chExt cx="554149" cy="707886"/>
                </a:xfrm>
              </p:grpSpPr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C17BD8E-A47E-D89B-D46A-E1E852B6BA84}"/>
                      </a:ext>
                    </a:extLst>
                  </p:cNvPr>
                  <p:cNvSpPr/>
                  <p:nvPr/>
                </p:nvSpPr>
                <p:spPr>
                  <a:xfrm>
                    <a:off x="1198452" y="6650702"/>
                    <a:ext cx="554148" cy="554148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BBA1861-5E45-BCEE-9C74-C8CF4AC7D088}"/>
                      </a:ext>
                    </a:extLst>
                  </p:cNvPr>
                  <p:cNvSpPr txBox="1"/>
                  <p:nvPr/>
                </p:nvSpPr>
                <p:spPr>
                  <a:xfrm>
                    <a:off x="1198451" y="6625622"/>
                    <a:ext cx="554148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schemeClr val="bg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5</a:t>
                    </a:r>
                    <a:endParaRPr lang="th-TH" sz="4000" b="1" dirty="0">
                      <a:solidFill>
                        <a:schemeClr val="bg1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57611B-2FFF-1E87-0CEA-99C02D79CE74}"/>
                    </a:ext>
                  </a:extLst>
                </p:cNvPr>
                <p:cNvSpPr txBox="1"/>
                <p:nvPr/>
              </p:nvSpPr>
              <p:spPr>
                <a:xfrm>
                  <a:off x="1905000" y="6625370"/>
                  <a:ext cx="1152897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thaiDist"/>
                  <a:r>
                    <a:rPr lang="th-TH" sz="4000" b="1" dirty="0">
                      <a:solidFill>
                        <a:srgbClr val="00B0F0"/>
                      </a:solidFill>
                      <a:effectLst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สมบัติการมีเอกลักษณ์</a:t>
                  </a:r>
                  <a:endParaRPr lang="th-TH" sz="4000" dirty="0">
                    <a:solidFill>
                      <a:srgbClr val="00B0F0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F20098-4BA6-240D-135B-3FDD2BE4774B}"/>
                  </a:ext>
                </a:extLst>
              </p:cNvPr>
              <p:cNvSpPr txBox="1"/>
              <p:nvPr/>
            </p:nvSpPr>
            <p:spPr>
              <a:xfrm>
                <a:off x="2895600" y="2653123"/>
                <a:ext cx="9601200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เอกลักษณ์การบวก คือ ศูนย์ เพราะ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+ 0 = a</a:t>
                </a:r>
              </a:p>
              <a:p>
                <a:pPr algn="thaiDist"/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</a:t>
                </a:r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เป็นจำนวนเต็มใด ๆ (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∈ </a:t>
                </a:r>
                <a:r>
                  <a:rPr lang="en-US" sz="4000" dirty="0" err="1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ℤ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</a:p>
              <a:p>
                <a:pPr algn="thaiDist"/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เอกลักษณ์การคูณ คือ หนึ่ง เพราะ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· 1 = a</a:t>
                </a:r>
              </a:p>
              <a:p>
                <a:pPr algn="thaiDist"/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 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</a:t>
                </a:r>
                <a:r>
                  <a:rPr lang="th-TH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เป็นจำนวนเต็มใด ๆ (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 ∈ </a:t>
                </a:r>
                <a:r>
                  <a:rPr lang="en-US" sz="4000" dirty="0" err="1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ℤ</a:t>
                </a:r>
                <a:r>
                  <a:rPr lang="en-US" sz="4000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9D9E0D-7044-8321-698A-EDDF574C5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0844" y="3963815"/>
                <a:ext cx="344756" cy="417685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D0CEF3-5FFD-190C-E4CF-841187910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332657"/>
            <a:ext cx="7620000" cy="73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425EC-D282-50C6-E1FB-CB7935118D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93EFAE-4327-A3F0-577C-1CD49D3C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A82940-7536-EDB5-823A-8DA6F456D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00" y="-44009"/>
            <a:ext cx="6248400" cy="1001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3DFFC7-C417-B306-5351-7B4776CF7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432411"/>
            <a:ext cx="2044700" cy="2044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B946D7-E73E-91AF-E833-9734E20E0570}"/>
              </a:ext>
            </a:extLst>
          </p:cNvPr>
          <p:cNvSpPr txBox="1"/>
          <p:nvPr/>
        </p:nvSpPr>
        <p:spPr>
          <a:xfrm>
            <a:off x="-787400" y="591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2437F2E-E797-855F-1438-405771CBC673}"/>
              </a:ext>
            </a:extLst>
          </p:cNvPr>
          <p:cNvSpPr/>
          <p:nvPr/>
        </p:nvSpPr>
        <p:spPr>
          <a:xfrm>
            <a:off x="3505200" y="1066166"/>
            <a:ext cx="14325600" cy="8580839"/>
          </a:xfrm>
          <a:prstGeom prst="roundRect">
            <a:avLst>
              <a:gd name="adj" fmla="val 435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60619-83C3-D094-3E3E-C96FE578A47E}"/>
              </a:ext>
            </a:extLst>
          </p:cNvPr>
          <p:cNvSpPr txBox="1"/>
          <p:nvPr/>
        </p:nvSpPr>
        <p:spPr>
          <a:xfrm>
            <a:off x="3629158" y="1248076"/>
            <a:ext cx="14148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h-TH" sz="4000" b="1" i="1" dirty="0">
                <a:solidFill>
                  <a:srgbClr val="00206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นิยาม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จำนวนผกผัน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คือ จำนวนที่กระทำทางคณิตศาสตร์กับจำนวนใด ๆ แล้วผลลัพธ์ที่ได้เป็นเอกลักษณ์ผกผันของการบวกของจำนวนเต็ม คือ จำนวนเต็มที่บวกกับจำนวนเต็มใด ๆ แล้วได้ 0 (เอกลักษณ์ของการบวก) ดังนั้น ถ้าให้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a, b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เป็นจำนวนเต็ม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เป็นผกผันของ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ก็ต่อเมื่อ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90260-8CD0-5C41-5270-4E18FF1EA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3161541"/>
            <a:ext cx="4813300" cy="1091466"/>
          </a:xfrm>
          <a:prstGeom prst="roundRect">
            <a:avLst>
              <a:gd name="adj" fmla="val 28987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947BD-565C-5EDD-F495-940098B5033F}"/>
              </a:ext>
            </a:extLst>
          </p:cNvPr>
          <p:cNvSpPr txBox="1"/>
          <p:nvPr/>
        </p:nvSpPr>
        <p:spPr>
          <a:xfrm>
            <a:off x="3629158" y="4478045"/>
            <a:ext cx="14148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กล่าวคือ </a:t>
            </a:r>
            <a:r>
              <a:rPr lang="th-TH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= –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ผกผันของ 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คือ –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endParaRPr lang="en-US" sz="40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ผกผันของการคูณของจำนวนเต็ม</a:t>
            </a:r>
            <a:r>
              <a:rPr lang="th-TH" sz="4000" i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ไม่มี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เนื่องจากไม่มีจำนวนเต็มที่คูณกับจำนวนเต็มใด ๆ แล้วได้ผลลัพธ์เป็น 1 </a:t>
            </a:r>
            <a:r>
              <a:rPr lang="th-TH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เอกลักษณ์ของการคูณ</a:t>
            </a:r>
            <a:r>
              <a:rPr lang="th-TH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ถ้าให้  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เป็นจำนวนเต็ม และ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E6C0A-FBA7-6199-3685-C79CFD8F16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6642075"/>
            <a:ext cx="4813300" cy="1301710"/>
          </a:xfrm>
          <a:prstGeom prst="roundRect">
            <a:avLst>
              <a:gd name="adj" fmla="val 21520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0A6856-2E92-ED9D-D515-9C3AC80CE830}"/>
              </a:ext>
            </a:extLst>
          </p:cNvPr>
          <p:cNvGrpSpPr/>
          <p:nvPr/>
        </p:nvGrpSpPr>
        <p:grpSpPr>
          <a:xfrm>
            <a:off x="3629158" y="8093483"/>
            <a:ext cx="14148700" cy="1504749"/>
            <a:chOff x="3629158" y="8093483"/>
            <a:chExt cx="14148700" cy="15047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1DFB96-41EF-DB6A-D5D8-D6655F14A012}"/>
                </a:ext>
              </a:extLst>
            </p:cNvPr>
            <p:cNvSpPr txBox="1"/>
            <p:nvPr/>
          </p:nvSpPr>
          <p:spPr>
            <a:xfrm>
              <a:off x="3629158" y="8274793"/>
              <a:ext cx="141487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แต่ถ้า 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a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เป็นจำนวนเต็มใด ๆ (ยกเว้น 1) แล้ว ส่วนกลับของ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a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 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จะไม่ใช่จำนวนเต็ม ดังนั้นจำนวนเต็มจึงไม่มีสมบัติการมีผกผันของการคูณ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A1ECC5-2470-948B-9FF4-B0CF736A8F37}"/>
                </a:ext>
              </a:extLst>
            </p:cNvPr>
            <p:cNvGrpSpPr/>
            <p:nvPr/>
          </p:nvGrpSpPr>
          <p:grpSpPr>
            <a:xfrm>
              <a:off x="13690600" y="8093483"/>
              <a:ext cx="463317" cy="1143903"/>
              <a:chOff x="2432283" y="8559852"/>
              <a:chExt cx="463317" cy="114390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D20D1C-4606-9C87-0FF0-17AB07E5FBEA}"/>
                  </a:ext>
                </a:extLst>
              </p:cNvPr>
              <p:cNvSpPr txBox="1"/>
              <p:nvPr/>
            </p:nvSpPr>
            <p:spPr>
              <a:xfrm>
                <a:off x="2432283" y="8559852"/>
                <a:ext cx="463317" cy="1143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4000"/>
                  </a:lnSpc>
                </a:pPr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</a:p>
              <a:p>
                <a:pPr algn="ctr">
                  <a:lnSpc>
                    <a:spcPts val="4000"/>
                  </a:lnSpc>
                </a:pPr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a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1C86574-8609-C7C3-7737-F52AE8AF3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2283" y="9064253"/>
                <a:ext cx="46331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07F0883-EE5E-ABE4-B1E6-D362ED6DE5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80" y="1562321"/>
            <a:ext cx="4813299" cy="87246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9AD7B35-2A82-D956-151C-9842714C86DC}"/>
              </a:ext>
            </a:extLst>
          </p:cNvPr>
          <p:cNvGrpSpPr/>
          <p:nvPr/>
        </p:nvGrpSpPr>
        <p:grpSpPr>
          <a:xfrm>
            <a:off x="3505200" y="419072"/>
            <a:ext cx="4713398" cy="803413"/>
            <a:chOff x="1198452" y="4762500"/>
            <a:chExt cx="4713398" cy="803413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29270DD3-3C95-CE81-4466-808301093CD8}"/>
                </a:ext>
              </a:extLst>
            </p:cNvPr>
            <p:cNvSpPr/>
            <p:nvPr/>
          </p:nvSpPr>
          <p:spPr>
            <a:xfrm>
              <a:off x="1198452" y="4762500"/>
              <a:ext cx="4497708" cy="803413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5F4BEA-862A-8A9C-68B8-10B73CD10F62}"/>
                </a:ext>
              </a:extLst>
            </p:cNvPr>
            <p:cNvSpPr txBox="1"/>
            <p:nvPr/>
          </p:nvSpPr>
          <p:spPr>
            <a:xfrm>
              <a:off x="1414142" y="4857776"/>
              <a:ext cx="44977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สมบัติการผกผัน (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Inverse)</a:t>
              </a:r>
              <a:endParaRPr lang="en-US" sz="4000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10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315B9A9-AE4B-A6C0-CA9F-A482B74CEF9B}"/>
              </a:ext>
            </a:extLst>
          </p:cNvPr>
          <p:cNvGrpSpPr/>
          <p:nvPr/>
        </p:nvGrpSpPr>
        <p:grpSpPr>
          <a:xfrm>
            <a:off x="762000" y="444898"/>
            <a:ext cx="4059090" cy="930593"/>
            <a:chOff x="381000" y="2826165"/>
            <a:chExt cx="4059090" cy="9305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1F2BE5-1812-837D-DCED-1A6EDE78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826165"/>
              <a:ext cx="794882" cy="9305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FA07D0-FF07-A555-EF58-239A70A596AE}"/>
                </a:ext>
              </a:extLst>
            </p:cNvPr>
            <p:cNvSpPr txBox="1"/>
            <p:nvPr/>
          </p:nvSpPr>
          <p:spPr>
            <a:xfrm>
              <a:off x="530358" y="2987814"/>
              <a:ext cx="7900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200" dirty="0">
                  <a:solidFill>
                    <a:srgbClr val="34607C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3.2</a:t>
              </a:r>
              <a:endParaRPr lang="th-TH" sz="4000" b="1" spc="200" dirty="0">
                <a:solidFill>
                  <a:srgbClr val="34607C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40034AD-02D0-2A11-E80B-6060F8FFCCB6}"/>
                </a:ext>
              </a:extLst>
            </p:cNvPr>
            <p:cNvSpPr/>
            <p:nvPr/>
          </p:nvSpPr>
          <p:spPr>
            <a:xfrm>
              <a:off x="1411140" y="2884939"/>
              <a:ext cx="3028950" cy="80288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5CB7EE-A086-0E1B-4235-7FCB5073D72E}"/>
                </a:ext>
              </a:extLst>
            </p:cNvPr>
            <p:cNvSpPr txBox="1"/>
            <p:nvPr/>
          </p:nvSpPr>
          <p:spPr>
            <a:xfrm>
              <a:off x="1620690" y="2979941"/>
              <a:ext cx="2819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จำนวนอตรรกยะ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1442145-2070-7154-E85B-59F05E83C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835AF2-8C4B-5D11-8CC9-3107FCED7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7CBC29-B4DA-5990-65BC-8DC50E7DD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38" y="1419783"/>
            <a:ext cx="14076673" cy="80640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C38DAB-6B4D-AF68-BCA5-645A591D1D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99" y="6364448"/>
            <a:ext cx="5751443" cy="392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7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E106E9-A0DA-C1F6-9103-3D84A5DBAD0C}"/>
              </a:ext>
            </a:extLst>
          </p:cNvPr>
          <p:cNvGrpSpPr/>
          <p:nvPr/>
        </p:nvGrpSpPr>
        <p:grpSpPr>
          <a:xfrm>
            <a:off x="-457200" y="0"/>
            <a:ext cx="18745200" cy="10707678"/>
            <a:chOff x="-457200" y="0"/>
            <a:chExt cx="18745200" cy="107076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03D8BE-DE9D-6157-E2BE-C6FD548B7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71566" y="0"/>
              <a:ext cx="5316434" cy="3314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650033-C3A1-3BE9-5111-A95B5A0BF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04983" y="6865730"/>
              <a:ext cx="3783017" cy="3433143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1408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891A74-10BA-845A-CEF1-E5247202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3954" y="9071784"/>
              <a:ext cx="8984046" cy="1227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A5652F-BBF1-441C-E4A5-3487752C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57200" y="8662978"/>
              <a:ext cx="2044700" cy="20447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8A19C7-1ECE-DF4A-A86B-86D5A6059F42}"/>
              </a:ext>
            </a:extLst>
          </p:cNvPr>
          <p:cNvGrpSpPr/>
          <p:nvPr/>
        </p:nvGrpSpPr>
        <p:grpSpPr>
          <a:xfrm>
            <a:off x="228599" y="38100"/>
            <a:ext cx="12585701" cy="2093860"/>
            <a:chOff x="228599" y="38100"/>
            <a:chExt cx="12585701" cy="20938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0F1DE6-E8DD-5C54-6122-42CE0FB8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599" y="266700"/>
              <a:ext cx="1786723" cy="18652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DF1A23-E84C-0FA2-E0A8-24AB7139D990}"/>
                </a:ext>
              </a:extLst>
            </p:cNvPr>
            <p:cNvGrpSpPr/>
            <p:nvPr/>
          </p:nvGrpSpPr>
          <p:grpSpPr>
            <a:xfrm>
              <a:off x="304800" y="38100"/>
              <a:ext cx="12509500" cy="1323439"/>
              <a:chOff x="551024" y="114300"/>
              <a:chExt cx="12509500" cy="1323439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BD73474-CBAB-275B-7D53-01D1DED6E39D}"/>
                  </a:ext>
                </a:extLst>
              </p:cNvPr>
              <p:cNvSpPr/>
              <p:nvPr/>
            </p:nvSpPr>
            <p:spPr>
              <a:xfrm rot="5400000">
                <a:off x="6153790" y="-4669410"/>
                <a:ext cx="1066800" cy="10985500"/>
              </a:xfrm>
              <a:prstGeom prst="roundRect">
                <a:avLst>
                  <a:gd name="adj" fmla="val 33208"/>
                </a:avLst>
              </a:prstGeom>
              <a:solidFill>
                <a:srgbClr val="82CC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40238D-F57E-7F07-3D74-40E6B4920DE4}"/>
                  </a:ext>
                </a:extLst>
              </p:cNvPr>
              <p:cNvSpPr txBox="1"/>
              <p:nvPr/>
            </p:nvSpPr>
            <p:spPr>
              <a:xfrm>
                <a:off x="2075024" y="223175"/>
                <a:ext cx="109855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7200" b="1" dirty="0">
                    <a:solidFill>
                      <a:srgbClr val="34607C"/>
                    </a:solidFill>
                    <a:latin typeface="PSL Empire Pro (พีเอสแอล เอ็มไพ" panose="02000506000000020004" pitchFamily="2" charset="-34"/>
                    <a:cs typeface="PSL Empire Pro (พีเอสแอล เอ็มไพ" panose="02000506000000020004" pitchFamily="2" charset="-34"/>
                  </a:rPr>
                  <a:t>วิวัฒนาการของระบบจำนวนและตัวเลข</a:t>
                </a: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16B24C9-DB09-4379-0037-3D9C7ECDF102}"/>
                  </a:ext>
                </a:extLst>
              </p:cNvPr>
              <p:cNvSpPr/>
              <p:nvPr/>
            </p:nvSpPr>
            <p:spPr>
              <a:xfrm rot="18900000">
                <a:off x="649008" y="257264"/>
                <a:ext cx="1066800" cy="1066800"/>
              </a:xfrm>
              <a:prstGeom prst="roundRect">
                <a:avLst>
                  <a:gd name="adj" fmla="val 9224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D5DBD0-3971-64B1-D07F-678C6AA5BC2B}"/>
                  </a:ext>
                </a:extLst>
              </p:cNvPr>
              <p:cNvSpPr txBox="1"/>
              <p:nvPr/>
            </p:nvSpPr>
            <p:spPr>
              <a:xfrm>
                <a:off x="551024" y="114300"/>
                <a:ext cx="117475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chemeClr val="bg1"/>
                    </a:solidFill>
                    <a:latin typeface="PSL Empire Pro (พีเอสแอล เอ็มไพ" panose="02000506000000020004" pitchFamily="2" charset="-34"/>
                    <a:cs typeface="PSL Empire Pro (พีเอสแอล เอ็มไพ" panose="02000506000000020004" pitchFamily="2" charset="-34"/>
                  </a:rPr>
                  <a:t>1.</a:t>
                </a:r>
                <a:endParaRPr lang="th-TH" sz="8000" b="1" dirty="0">
                  <a:solidFill>
                    <a:schemeClr val="bg1"/>
                  </a:solidFill>
                  <a:latin typeface="PSL Empire Pro (พีเอสแอล เอ็มไพ" panose="02000506000000020004" pitchFamily="2" charset="-34"/>
                  <a:cs typeface="PSL Empire Pro (พีเอสแอล เอ็มไพ" panose="02000506000000020004" pitchFamily="2" charset="-34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F424D9-937F-0EAC-627F-B09A66ABC535}"/>
              </a:ext>
            </a:extLst>
          </p:cNvPr>
          <p:cNvSpPr txBox="1"/>
          <p:nvPr/>
        </p:nvSpPr>
        <p:spPr>
          <a:xfrm>
            <a:off x="1198451" y="1720893"/>
            <a:ext cx="9926111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มนุษย์รู้จักการใช้สัญลักษณ์ในการบอกปริมาณมาตั้งแต่ยุคหิน สัญลักษณ์รอยขีดบนผนัง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ถํ้า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หรือรอยขีดบนกระดูกสัตว์ เป็นหลักฐานที่บ่งบอกว่ามนุษย์ในยุค 30,000 กว่าปีที่แล้ว ได้ทำการบันทึกปริมาณของอะไรบางอย่าง เช่น จำนวนสัตว์ที่ล่าได้ หรืออาจจะใช้นับวันเวลาก็อาจเป็นไปได้เช่นกัน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การนับของมนุษย์ในยุคก่อนประวัติศาสตร์อาจเริ่มต้นจากการนับสิ่งของจำนวนน้อย ๆ โดยอาจใช้นิ้วมือเป็นเครื่องมือในการนับ หรืออาจจะใช้ก้อนหินเป็นตัวแทนตัวเลขต่าง ๆ การนับอย่างง่าย ๆ นี้ เป็นจุดเริ่มต้นที่ทำให้เกิดการติดต่อสื่อสารที่มีประสิทธิภาพมากขึ้น ทำให้เกิดความเข้าใจและเกิดความรู้มากขึ้น เช่น ถ้านาย 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จะบอกกับนาย 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ข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ว่า “วันนี้ล่าสัตว์ได้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III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ตัว เมื่อวานได้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II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ตัว” โดยใช้สัญลักษณ์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แทนสัตว์ที่ล่าได้หนึ่งตัว ย่อมดีกว่าบอกว่า “วันนี้ล่าสัตว์ได้มากกว่าเมื่อวาน”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AEC9AA-C004-D786-F9FD-BF14E1DD9F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88"/>
          <a:stretch/>
        </p:blipFill>
        <p:spPr>
          <a:xfrm>
            <a:off x="11281828" y="2324100"/>
            <a:ext cx="6095362" cy="7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6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2F87CE-FE5E-D00F-CE3A-640571A4BD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DD0AD-B6F5-1B74-2F6C-74FE25184CB8}"/>
              </a:ext>
            </a:extLst>
          </p:cNvPr>
          <p:cNvSpPr txBox="1"/>
          <p:nvPr/>
        </p:nvSpPr>
        <p:spPr>
          <a:xfrm>
            <a:off x="1066800" y="237928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ค่าคงที่ต่าง ๆ เช่น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327B9-5406-3737-CAAC-E295CEC37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87170"/>
            <a:ext cx="13113792" cy="4473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A91115-D4D5-CEB7-C58F-1E9E6ED49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43652"/>
            <a:ext cx="18300038" cy="543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FF85B-6C6C-BC9F-1440-27C9C4261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7400" y="5062871"/>
            <a:ext cx="4859020" cy="5209220"/>
          </a:xfrm>
          <a:prstGeom prst="rect">
            <a:avLst/>
          </a:prstGeom>
          <a:effectLst>
            <a:outerShdw blurRad="101600" dist="38100" dir="13500000" sx="101000" sy="101000" algn="br" rotWithShape="0">
              <a:prstClr val="black">
                <a:alpha val="22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3065B-F5CD-D67D-8153-3DD4F816A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4264" y="0"/>
            <a:ext cx="7192156" cy="4000500"/>
          </a:xfrm>
          <a:prstGeom prst="rect">
            <a:avLst/>
          </a:prstGeom>
          <a:effectLst>
            <a:outerShdw blurRad="101600" dist="38100" dir="5400000" sx="101000" sy="101000" algn="t" rotWithShape="0">
              <a:prstClr val="black">
                <a:alpha val="22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C8BAE8-5927-BF86-F9E1-1693178C9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7200" y="-432411"/>
            <a:ext cx="2044700" cy="204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EC9E7-2A0B-973C-65B6-6EB87ED24E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414" y="3238499"/>
            <a:ext cx="4708184" cy="71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18D90F4-78B3-9D16-B6B4-911F5920A7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F364FF-524F-8C46-007A-01F2F96C0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43652"/>
            <a:ext cx="18300038" cy="5433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B1EB07-1493-2165-FB88-BE0419281350}"/>
              </a:ext>
            </a:extLst>
          </p:cNvPr>
          <p:cNvGrpSpPr/>
          <p:nvPr/>
        </p:nvGrpSpPr>
        <p:grpSpPr>
          <a:xfrm>
            <a:off x="898847" y="1890571"/>
            <a:ext cx="9144000" cy="707886"/>
            <a:chOff x="3352800" y="3467100"/>
            <a:chExt cx="9144000" cy="70788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28C736E-69E4-E59B-7652-36A456C3C21D}"/>
                </a:ext>
              </a:extLst>
            </p:cNvPr>
            <p:cNvSpPr/>
            <p:nvPr/>
          </p:nvSpPr>
          <p:spPr>
            <a:xfrm>
              <a:off x="3352800" y="3467100"/>
              <a:ext cx="1439119" cy="54931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12D46C-4A11-9F19-C8EC-D2BCEB8B80F6}"/>
                </a:ext>
              </a:extLst>
            </p:cNvPr>
            <p:cNvSpPr txBox="1"/>
            <p:nvPr/>
          </p:nvSpPr>
          <p:spPr>
            <a:xfrm>
              <a:off x="3352800" y="3467100"/>
              <a:ext cx="14391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</a:t>
              </a:r>
              <a:endParaRPr lang="th-TH" sz="4000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B56E82-E151-CE70-D2E2-94BED388AD93}"/>
                </a:ext>
              </a:extLst>
            </p:cNvPr>
            <p:cNvSpPr txBox="1"/>
            <p:nvPr/>
          </p:nvSpPr>
          <p:spPr>
            <a:xfrm>
              <a:off x="4973255" y="3467100"/>
              <a:ext cx="75235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จงจำแนกจำนวนจริง ว่าอยู่ในประเภทย่อยใด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883C0F3-BFC2-5353-BBE3-37F993030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9" y="2677649"/>
            <a:ext cx="10495547" cy="5017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EB8754-F4EA-0F6F-2548-F26D30FCFB37}"/>
              </a:ext>
            </a:extLst>
          </p:cNvPr>
          <p:cNvGrpSpPr/>
          <p:nvPr/>
        </p:nvGrpSpPr>
        <p:grpSpPr>
          <a:xfrm>
            <a:off x="8881228" y="0"/>
            <a:ext cx="9429963" cy="10306740"/>
            <a:chOff x="8881228" y="0"/>
            <a:chExt cx="9429963" cy="103067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2FC9E9-9599-794D-2093-DFFB83040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0" y="8282"/>
              <a:ext cx="9167191" cy="923129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4716EC-C95E-B264-1BCB-C44D645A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1228" y="8749610"/>
              <a:ext cx="9406772" cy="15571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81A66D-2CB8-C0CA-4DD2-E3556B7A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1792" y="0"/>
              <a:ext cx="6866208" cy="102993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5171E9-FF45-84C4-DA0A-EE4F6416A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75992" y="6372639"/>
              <a:ext cx="4429401" cy="3932444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63E435D-9B5A-40F6-BD99-ADDB59F893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3400" y="-630467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315B9A9-AE4B-A6C0-CA9F-A482B74CEF9B}"/>
              </a:ext>
            </a:extLst>
          </p:cNvPr>
          <p:cNvGrpSpPr/>
          <p:nvPr/>
        </p:nvGrpSpPr>
        <p:grpSpPr>
          <a:xfrm>
            <a:off x="762000" y="1223887"/>
            <a:ext cx="7620000" cy="930593"/>
            <a:chOff x="381000" y="2826165"/>
            <a:chExt cx="7620000" cy="9305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1F2BE5-1812-837D-DCED-1A6EDE78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826165"/>
              <a:ext cx="794882" cy="9305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FA07D0-FF07-A555-EF58-239A70A596AE}"/>
                </a:ext>
              </a:extLst>
            </p:cNvPr>
            <p:cNvSpPr txBox="1"/>
            <p:nvPr/>
          </p:nvSpPr>
          <p:spPr>
            <a:xfrm>
              <a:off x="530358" y="2987814"/>
              <a:ext cx="79008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200" dirty="0">
                  <a:solidFill>
                    <a:srgbClr val="34607C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3.3</a:t>
              </a:r>
              <a:endParaRPr lang="th-TH" sz="4000" b="1" spc="200" dirty="0">
                <a:solidFill>
                  <a:srgbClr val="34607C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40034AD-02D0-2A11-E80B-6060F8FFCCB6}"/>
                </a:ext>
              </a:extLst>
            </p:cNvPr>
            <p:cNvSpPr/>
            <p:nvPr/>
          </p:nvSpPr>
          <p:spPr>
            <a:xfrm>
              <a:off x="1411140" y="2884939"/>
              <a:ext cx="6589860" cy="802888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5CB7EE-A086-0E1B-4235-7FCB5073D72E}"/>
                </a:ext>
              </a:extLst>
            </p:cNvPr>
            <p:cNvSpPr txBox="1"/>
            <p:nvPr/>
          </p:nvSpPr>
          <p:spPr>
            <a:xfrm>
              <a:off x="1620690" y="2979941"/>
              <a:ext cx="615171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การคำนวณทางคณิตศาสตร์ของจำนวนจริง</a:t>
              </a:r>
              <a:endParaRPr lang="th-TH" sz="4000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1442145-2070-7154-E85B-59F05E83C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7D3CA6-0896-CDA3-B50E-868F97195A61}"/>
              </a:ext>
            </a:extLst>
          </p:cNvPr>
          <p:cNvGrpSpPr/>
          <p:nvPr/>
        </p:nvGrpSpPr>
        <p:grpSpPr>
          <a:xfrm>
            <a:off x="10379765" y="-44009"/>
            <a:ext cx="7908235" cy="10331008"/>
            <a:chOff x="10379765" y="-44009"/>
            <a:chExt cx="7908235" cy="103310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4FE329B-D140-DDE8-0DEE-CFDCB9EDA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0" r="22964"/>
            <a:stretch/>
          </p:blipFill>
          <p:spPr>
            <a:xfrm>
              <a:off x="11659753" y="1223886"/>
              <a:ext cx="6628247" cy="906311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835AF2-8C4B-5D11-8CC9-3107FCED7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9765" y="-44009"/>
              <a:ext cx="7908235" cy="126789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AC25DA-7651-AF6B-CE1D-CF871E71DA10}"/>
              </a:ext>
            </a:extLst>
          </p:cNvPr>
          <p:cNvSpPr txBox="1"/>
          <p:nvPr/>
        </p:nvSpPr>
        <p:spPr>
          <a:xfrm>
            <a:off x="1159441" y="2301509"/>
            <a:ext cx="943236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การใช้ระบบจำนวนจริงในการบอกหรือวัดปริมาณของอะไรบางอย่าง เช่น การวัดส่วนสูงและ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หนักของทารกแรกเกิด เพื่อที่จะบอกข้อมูลที่เป็นประโยชน์และง่ายในการเข้าใจหรือนำไปใช้งานอย่างอื่น อาจจำเป็นที่จะต้องทำการคำนวณหรือประมวลผลจากข้อมูลอื่น ๆ เช่น การหาค่าเฉลี่ยของส่วนสูงและ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หนักของทารกแรกเกิด เพื่อเป็นประโยชน์ในการวิเคราะห์ว่าทารกแรกเกิดอื่น ๆ เป็นไปตามเกณฑ์มาตรฐานหรือไม่ ดังนั้นจึงต้องเรียนรู้การคำนวณทางคณิตศาสตร์พื้นฐานของระบบจำนวนจริง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ในหัวข้อนี้จะศึกษาการคำนวณทางคณิตศาสตร์ของระบบจำนวนจริง ได้แก่ การบวก ลบ คูณ หาร ซึ่งเป็นพื้นฐานที่สำคัญ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5C208C-77BD-E6F2-A3FD-E617E8A87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1302" y="-833514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F5DD68-C42E-C297-4E2C-32C60FD9C954}"/>
              </a:ext>
            </a:extLst>
          </p:cNvPr>
          <p:cNvGrpSpPr/>
          <p:nvPr/>
        </p:nvGrpSpPr>
        <p:grpSpPr>
          <a:xfrm>
            <a:off x="741252" y="380164"/>
            <a:ext cx="3189398" cy="803413"/>
            <a:chOff x="1198452" y="4762500"/>
            <a:chExt cx="3189398" cy="80341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4B3CFEE-5F48-0A24-8E0F-7BC383095C44}"/>
                </a:ext>
              </a:extLst>
            </p:cNvPr>
            <p:cNvSpPr/>
            <p:nvPr/>
          </p:nvSpPr>
          <p:spPr>
            <a:xfrm>
              <a:off x="1198452" y="4762500"/>
              <a:ext cx="2655998" cy="8034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BC7EAF-18AE-02BB-B4C5-C1984B48FF49}"/>
                </a:ext>
              </a:extLst>
            </p:cNvPr>
            <p:cNvSpPr txBox="1"/>
            <p:nvPr/>
          </p:nvSpPr>
          <p:spPr>
            <a:xfrm>
              <a:off x="1414142" y="4857776"/>
              <a:ext cx="29737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เส้นจำนวนจริง</a:t>
              </a:r>
              <a:endParaRPr lang="th-TH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E2E867-8C10-4252-C083-44A2AAC243BB}"/>
              </a:ext>
            </a:extLst>
          </p:cNvPr>
          <p:cNvSpPr txBox="1"/>
          <p:nvPr/>
        </p:nvSpPr>
        <p:spPr>
          <a:xfrm>
            <a:off x="609600" y="1333500"/>
            <a:ext cx="134874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ระบบจำนวนจริงใช้สัญลักษณ์ตัวเลขต่าง ๆ ในการแทนข้อมูล เพื่อที่จะเห็นภาพเป็นรูปธรรมมากขึ้น จะใช้เส้นจำนวนจริงเพื่อสื่อความหมายและแสดงความสัมพันธ์ต่าง ๆ ของระบบจำนวนจริง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เส้นจำนวนจริงสามารถแสดงได้ดังในรูปที่ 1.2 โดยมีลักษณะดังนี้ เส้นจำนวนจริงจะมีศูนย์ (0) เป็นจุดเริ่มต้น บางครั้งอาจเรียกว่าเป็นจุดกำเนิดหรือจุดอ้างอิง ค่าจำนวนจริงที่มีค่ามากกว่าศูนย์ หรือเป็นจำนวนจริงบวก จะอยู่ทางด้านขวาของ 0 ส่วนค่าที่เป็นจำนวนจริงลบ จะอยู่ทางด้านซ้ายของ 0 ซึ่งทำให้เรามีข้อสังเกตว่า สำหรับจำนวนจริงใด ๆ สองจำนวน จำนวนจริงที่มีค่ามากกว่าจะอยู่ทางด้านขวามือของจำนวนจริงที่มีค่าน้อยกว่า เช่น 2 อยู่ทางขวามือของ 1 ดังนั้น สองมากกว่าหนึ่ง ซึ่งเขียนแทนด้วยสัญลักษณ์ทางคณิตศาสตร์เป็น 2 &gt; 1 หรือเราอาจจะบอกว่าหนึ่งน้อยกว่าสองก็ได้ ซึ่งเขียนแทนด้วย 1 &lt; 2 เช่น –3 อยู่ทางซ้ายมือของ –1 ดังนั้น ลบสามจึงน้อยกว่าลบหนึ่ง หรือเขียนแทนด้วย –3 &lt; –1 หรือจะบอกว่า ลบหนึ่งมากกว่าลบสาม ซึ่งแทนด้วย –1 &gt; –3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FBEE9-D783-D954-2B63-E9DFB6C6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25" y="7505157"/>
            <a:ext cx="8305800" cy="1566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B0349-763A-4D9B-4FF2-E706256A6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0"/>
            <a:ext cx="4191000" cy="2613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E5B78-E9D6-EEA0-8D88-7B640FEB1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983" y="6865730"/>
            <a:ext cx="3783017" cy="3433143"/>
          </a:xfrm>
          <a:prstGeom prst="rect">
            <a:avLst/>
          </a:prstGeom>
          <a:effectLst>
            <a:outerShdw blurRad="101600" dist="38100" dir="13500000" sx="101000" sy="101000" algn="br" rotWithShape="0">
              <a:prstClr val="black">
                <a:alpha val="21408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DDDFEB-5E88-8927-4166-98363E51E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54" y="9071784"/>
            <a:ext cx="8984046" cy="1227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CFC7C-3711-1FA7-BF3D-306339F6B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14498" y="8772387"/>
            <a:ext cx="2044700" cy="204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FB5711-E012-6AE0-E351-29E6F10F79F1}"/>
              </a:ext>
            </a:extLst>
          </p:cNvPr>
          <p:cNvSpPr txBox="1"/>
          <p:nvPr/>
        </p:nvSpPr>
        <p:spPr>
          <a:xfrm>
            <a:off x="2657475" y="9202643"/>
            <a:ext cx="958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รูปที่ 1.2 </a:t>
            </a:r>
            <a:r>
              <a:rPr lang="th-TH" sz="4000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แสดงเส้นจำนวนจริง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117DCE-97D2-E0DF-1B9A-72491F0CC8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4295609" y="3162300"/>
            <a:ext cx="3992391" cy="71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E2E867-8C10-4252-C083-44A2AAC243BB}"/>
              </a:ext>
            </a:extLst>
          </p:cNvPr>
          <p:cNvSpPr txBox="1"/>
          <p:nvPr/>
        </p:nvSpPr>
        <p:spPr>
          <a:xfrm>
            <a:off x="762000" y="1245764"/>
            <a:ext cx="1161114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หลักการอย่างหนึ่งที่สำคัญของระบบจำนวนจริง คือ ค่าสัมบูรณ์ ซึ่งเป็นการบอกระยะห่างระหว่างจำนวนจริงใด ๆ บนเส้นจำนวนกับจุดเริ่มต้น โดยจะใช้สัญลักษณ์ |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a|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แทนค่าสัมบูรณ์ของ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เป็นจำนวนจริงใด ๆ การบอกระยะห่างนี้จะเป็นค่าบวกเท่านั้น ไม่ว่าจำนวนจริงใด ๆ นั้นจะอยู่ทางด้านขวาซึ่งเป็นค่าบวก หรือจะอยู่ทางด้านซ้ายซึ่งเป็นค่าลบก็ตาม เช่น ค่าสัมบูรณ์ของ –2 คือระยะห่างจาก 0 ถึง –2 ซึ่งก็คือ 2 หน่วย และเช่นเดียวกัน ค่าสัมบูรณ์ของ 2 คือ ระยะห่างระหว่าง 0 ถึง 2 ซึ่งก็คือ 2 หน่วยเช่นกัน ดังตัวอย่างในรูปที่ 1.3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B0349-763A-4D9B-4FF2-E706256A6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0" y="0"/>
            <a:ext cx="4191000" cy="2613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8E5B78-E9D6-EEA0-8D88-7B640FEB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983" y="6865730"/>
            <a:ext cx="3783017" cy="3433143"/>
          </a:xfrm>
          <a:prstGeom prst="rect">
            <a:avLst/>
          </a:prstGeom>
          <a:effectLst>
            <a:outerShdw blurRad="101600" dist="38100" dir="13500000" sx="101000" sy="101000" algn="br" rotWithShape="0">
              <a:prstClr val="black">
                <a:alpha val="21408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DDDFEB-5E88-8927-4166-98363E51E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954" y="9071784"/>
            <a:ext cx="8984046" cy="1227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CFC7C-3711-1FA7-BF3D-306339F6B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4498" y="8772387"/>
            <a:ext cx="2044700" cy="204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FB5711-E012-6AE0-E351-29E6F10F79F1}"/>
              </a:ext>
            </a:extLst>
          </p:cNvPr>
          <p:cNvSpPr txBox="1"/>
          <p:nvPr/>
        </p:nvSpPr>
        <p:spPr>
          <a:xfrm>
            <a:off x="1895475" y="7989465"/>
            <a:ext cx="958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รูปที่ 1.3 </a:t>
            </a:r>
            <a:r>
              <a:rPr lang="th-TH" sz="4000" dirty="0">
                <a:solidFill>
                  <a:srgbClr val="FF00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แสดงค่าสัมบูรณ์ของ –2 และ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A71B2-994A-4E91-EF93-C5442EB45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01" y="5917622"/>
            <a:ext cx="11366848" cy="2126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8C96A-BF9C-FF6B-FFA3-64BB9E4116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149" y="1339539"/>
            <a:ext cx="7184578" cy="89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3E435D-9B5A-40F6-BD99-ADDB59F8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6521" y="-1098710"/>
            <a:ext cx="2044700" cy="2044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DD850C-0A47-77E3-AACF-A7D678C27E06}"/>
              </a:ext>
            </a:extLst>
          </p:cNvPr>
          <p:cNvGrpSpPr/>
          <p:nvPr/>
        </p:nvGrpSpPr>
        <p:grpSpPr>
          <a:xfrm>
            <a:off x="833579" y="984090"/>
            <a:ext cx="9144000" cy="707886"/>
            <a:chOff x="3352800" y="3467100"/>
            <a:chExt cx="9144000" cy="70788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9849249-FAF5-2C72-F08F-DBACB3527E29}"/>
                </a:ext>
              </a:extLst>
            </p:cNvPr>
            <p:cNvSpPr/>
            <p:nvPr/>
          </p:nvSpPr>
          <p:spPr>
            <a:xfrm>
              <a:off x="3352800" y="3467100"/>
              <a:ext cx="1439119" cy="54931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FDF746-E752-C210-B698-E2372A7F4303}"/>
                </a:ext>
              </a:extLst>
            </p:cNvPr>
            <p:cNvSpPr txBox="1"/>
            <p:nvPr/>
          </p:nvSpPr>
          <p:spPr>
            <a:xfrm>
              <a:off x="3352800" y="3467100"/>
              <a:ext cx="14391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</a:t>
              </a:r>
              <a:endParaRPr lang="th-TH" sz="4000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0BB172-0930-9109-7C65-C1798BFE621F}"/>
                </a:ext>
              </a:extLst>
            </p:cNvPr>
            <p:cNvSpPr txBox="1"/>
            <p:nvPr/>
          </p:nvSpPr>
          <p:spPr>
            <a:xfrm>
              <a:off x="4973255" y="3467100"/>
              <a:ext cx="75235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จงหาค่าสัมบูรณ์ของจำนวนจริงต่อไปนี้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3B0BE02-723F-C156-6FAB-C4EDF4D61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32" y="1954143"/>
            <a:ext cx="12814300" cy="67899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9B10E3-F14F-EE73-1C68-C4353E4F8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EB6D5A-ECE5-31C3-0739-A7CA4D486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6F168F-B184-96E9-F7CC-707456D848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91"/>
          <a:stretch/>
        </p:blipFill>
        <p:spPr>
          <a:xfrm>
            <a:off x="14260332" y="2548080"/>
            <a:ext cx="4148463" cy="70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D4828B-6BE3-6B26-5829-37A69D0049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F5DD68-C42E-C297-4E2C-32C60FD9C954}"/>
              </a:ext>
            </a:extLst>
          </p:cNvPr>
          <p:cNvGrpSpPr/>
          <p:nvPr/>
        </p:nvGrpSpPr>
        <p:grpSpPr>
          <a:xfrm>
            <a:off x="969852" y="1296842"/>
            <a:ext cx="6726348" cy="803413"/>
            <a:chOff x="1198452" y="4762500"/>
            <a:chExt cx="6726348" cy="80341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4B3CFEE-5F48-0A24-8E0F-7BC383095C44}"/>
                </a:ext>
              </a:extLst>
            </p:cNvPr>
            <p:cNvSpPr/>
            <p:nvPr/>
          </p:nvSpPr>
          <p:spPr>
            <a:xfrm>
              <a:off x="1198452" y="4762500"/>
              <a:ext cx="6726348" cy="8034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BC7EAF-18AE-02BB-B4C5-C1984B48FF49}"/>
                </a:ext>
              </a:extLst>
            </p:cNvPr>
            <p:cNvSpPr txBox="1"/>
            <p:nvPr/>
          </p:nvSpPr>
          <p:spPr>
            <a:xfrm>
              <a:off x="1414142" y="4857776"/>
              <a:ext cx="63582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หลักการบวกและการลบในระบบจำนวนจริง</a:t>
              </a:r>
              <a:endParaRPr lang="th-TH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E2E867-8C10-4252-C083-44A2AAC243BB}"/>
              </a:ext>
            </a:extLst>
          </p:cNvPr>
          <p:cNvSpPr txBox="1"/>
          <p:nvPr/>
        </p:nvSpPr>
        <p:spPr>
          <a:xfrm>
            <a:off x="838200" y="2250178"/>
            <a:ext cx="11430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ผู้เรียนคงจะคุ้นเคยกับการบวกลบเลขมาแล้ว เช่น 3 + 5 = 8 หรือ 5 – 3 = 2 ซึ่งผลลัพธ์  จะชัดเจนตามที่ได้เรียนมา ตัวเลขสองจำนวนที่นำมาบวกหรือลบ ตัวเลขตัวแรกเรียกว่า ตัวตั้ง และอีกตัวเรียกว่า ตัวบวกหรือตัวลบ ผลที่ได้จะเรียกว่า ผลลัพธ์ และเนื่องจากระบบจำนวนจริงมีสมบัติการสลับที่ของการบวก ดังนั้นตัวตั้งกับตัวบวกหรือตัวลบจึงสามารถสลับที่ได้ ชื่อที่ใช้เรียกตัวตั้งกับตัวบวกหรือตัวลบดูจะไม่ค่อยสำคัญมากนัก เพราะสามารถสลับที่กันได้</a:t>
            </a:r>
            <a:endParaRPr lang="en-US" sz="40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การบวกจำนวนที่อยู่ในรูปเศษส่วน ทำได้โดย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ส่วนให้เท่ากันก่อนโดยใช้ตัวคูณร่วมน้อย ซึ่งก็คือจำนวนเต็มที่น้อยที่สุดที่หารด้วยเทอมส่วนของทั้งตัวตั้งและตัวบวก แล้วได้ผลลัพธ์เป็น</a:t>
            </a:r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จำนวนเต็ม</a:t>
            </a:r>
            <a:endParaRPr lang="th-TH" sz="40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F96AAD-EF30-9BC6-A94E-9BD5CDE65A63}"/>
              </a:ext>
            </a:extLst>
          </p:cNvPr>
          <p:cNvGrpSpPr/>
          <p:nvPr/>
        </p:nvGrpSpPr>
        <p:grpSpPr>
          <a:xfrm>
            <a:off x="9303954" y="0"/>
            <a:ext cx="8984046" cy="10298873"/>
            <a:chOff x="9303954" y="0"/>
            <a:chExt cx="8984046" cy="102988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B0349-763A-4D9B-4FF2-E706256A6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97000" y="0"/>
              <a:ext cx="4191000" cy="26130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A70546-060E-6BA2-7F39-A587EAF90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18" r="12064"/>
            <a:stretch/>
          </p:blipFill>
          <p:spPr>
            <a:xfrm>
              <a:off x="12649200" y="1380769"/>
              <a:ext cx="5638800" cy="7691016"/>
            </a:xfrm>
            <a:prstGeom prst="round2DiagRect">
              <a:avLst>
                <a:gd name="adj1" fmla="val 15766"/>
                <a:gd name="adj2" fmla="val 0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8E5B78-E9D6-EEA0-8D88-7B640FEB1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04983" y="6865730"/>
              <a:ext cx="3783017" cy="3433143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1408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DDDFEB-5E88-8927-4166-98363E51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3954" y="9071784"/>
              <a:ext cx="8984046" cy="122708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ACCFC7C-3711-1FA7-BF3D-306339F6B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9158" y="-962108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4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FEA321-D906-9F52-7C92-CAE2AA536C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3552E-725A-A225-B690-5ED012CA03AD}"/>
              </a:ext>
            </a:extLst>
          </p:cNvPr>
          <p:cNvSpPr txBox="1"/>
          <p:nvPr/>
        </p:nvSpPr>
        <p:spPr>
          <a:xfrm>
            <a:off x="5562600" y="1540885"/>
            <a:ext cx="1226820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การลบเลขในระบบจำนวนจริงจะใช้หลักการบวกแทนก็ได้ โดยที่การลบนั้นสามารถทำได้โดยการเปลี่ยนการลบไปเป็นการบวกด้วยค่าที่เป็นค่าลบของจำนวนนั้น ๆ เช่น จาก 5 – 3 อาจจะเปลี่ยนเป็น การบวกโดยนำเอาตัวตั้งคือ 5 บวกด้วยค่าลบหรือค่าผกผันของ 3 เขียนได้เป็น 5 + (–3) ข้อดีของวิธีนี้แทนที่จะลบกันแบบตรง ๆ ก็คือในการคำนวณของคอมพิวเตอร์ ซึ่งต้องอาศัยอุปกรณ์ที่เป็นวงจรทางไฟฟ้านั้น     โดยทั่วไปจะมีแต่วงจรที่ทำหน้าที่ในการบวกเท่านั้น ซึ่งถ้าผู้ใช้ต้องการจะลบเลขก็ต้องใช้วิธีการอย่างที่ได้อธิบายไป คือ ต้องเปลี่ยนไปเป็นการบวกโดยเปลี่ยนจำนวนตัวเลขที่เป็นตัวลบให้เป็นค่าลบของตัวเลขนั้น ๆ ผู้เรียนจะศึกษาวิธีการคำนวณแบบคอมพิวเตอร์นี้ในบทเรียนต่อ ๆ ไป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จะเห็นว่าวิธีการนี้ จะต้องใช้สมบัติการผกผันของการบวกเข้ามาช่วย คือผกผันของจำนวนจริงใด ๆ คือ ค่าที่นำมาบวกกับจำนวนจริงนั้น ๆ แล้วได้ 0 ซึ่งเป็นเอกลักษณ์ของการบวก เช่น ถ้า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เป็นจำนวนจริงใด ๆ  –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 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จะเป็นผกผันการบวกของ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 + (–a) = 0 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สรุปได้ว่า การลบเลขจำนวนจริงใด ๆ สามารถทำได้โดย </a:t>
            </a:r>
            <a:r>
              <a:rPr lang="th-TH" sz="4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เอาตัวตั้งบวกด้วยค่าผกผันการบวกของตัวลบ</a:t>
            </a:r>
            <a:endParaRPr lang="th-TH" sz="40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B13C4-EFD6-97CD-E89C-C28A1CA8B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CF362A-1DD8-DD54-8E48-575E6666A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8CB3E-7CC6-C11C-28F6-94F8585A7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432411"/>
            <a:ext cx="2044700" cy="204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FA2596-9659-4883-8D63-8ADC26707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28785" y="1223886"/>
            <a:ext cx="7232570" cy="907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D4828B-6BE3-6B26-5829-37A69D0049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F5DD68-C42E-C297-4E2C-32C60FD9C954}"/>
              </a:ext>
            </a:extLst>
          </p:cNvPr>
          <p:cNvGrpSpPr/>
          <p:nvPr/>
        </p:nvGrpSpPr>
        <p:grpSpPr>
          <a:xfrm>
            <a:off x="969852" y="1296842"/>
            <a:ext cx="6726348" cy="803413"/>
            <a:chOff x="1198452" y="4762500"/>
            <a:chExt cx="6726348" cy="80341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4B3CFEE-5F48-0A24-8E0F-7BC383095C44}"/>
                </a:ext>
              </a:extLst>
            </p:cNvPr>
            <p:cNvSpPr/>
            <p:nvPr/>
          </p:nvSpPr>
          <p:spPr>
            <a:xfrm>
              <a:off x="1198452" y="4762500"/>
              <a:ext cx="6726348" cy="8034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BC7EAF-18AE-02BB-B4C5-C1984B48FF49}"/>
                </a:ext>
              </a:extLst>
            </p:cNvPr>
            <p:cNvSpPr txBox="1"/>
            <p:nvPr/>
          </p:nvSpPr>
          <p:spPr>
            <a:xfrm>
              <a:off x="1414142" y="4857776"/>
              <a:ext cx="63582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B0F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หลักการคูณและการหารในระบบจำนวนจริง</a:t>
              </a:r>
              <a:endParaRPr lang="th-TH" sz="4000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E2E867-8C10-4252-C083-44A2AAC243BB}"/>
              </a:ext>
            </a:extLst>
          </p:cNvPr>
          <p:cNvSpPr txBox="1"/>
          <p:nvPr/>
        </p:nvSpPr>
        <p:spPr>
          <a:xfrm>
            <a:off x="838200" y="2250178"/>
            <a:ext cx="11430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ในการคูณตัวเลขจำนวนจริงสองจำนวนจะเรียกตัวเลขจำนวนแรกว่าตัวตั้ง และอีกจำนวนว่าตัวคูณ และผลลัพธ์ที่ได้เรียกว่าผลคูณ และเนื่องจากจำนวนจริงมีสมบัติการสลับที่ของการคูณ ตัวตั้งและตัวคูณ จึงสามารถสลับที่กันได้ ทำให้ชื่อที่ใช้เรียกตัวตั้งกับตัวคูณดูไม่ค่อยจะมีความสำคัญมากนัก</a:t>
            </a:r>
          </a:p>
          <a:p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ในการคูณจำนวนจริงสองจำนวนที่มีเครื่องหมายเหมือนกัน ผลที่ได้จะมีค่าเป็นบวก คือ ถ้าตัวตั้งและตัวคูณมีเครื่องหมายเป็นบวกทั้งคู่ หรือเป็นลบทั้งคู่ ผลคูณจะมีค่าเป็นบวก เช่น 4 · 5 = 20 และ (–4) · (–5) = 20 แต่ถ้าตัวตั้งและตัวคูณมีเครื่องหมายต่างกัน ผลคูณจะมีค่าเป็นลบ เช่น (–4) · (5) = –20  และ (4) · (–5) </a:t>
            </a:r>
          </a:p>
          <a:p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= –20</a:t>
            </a: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ในการคูณตัวเลขที่อยู่ในรูปเศษส่วน ทำได้โดยการเอาเทอมเศษของตัวตั้งและตัวคูณคูณกัน และเทอมส่วนของตัวตั้งและตัวคูณคูณกัน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DBD4E7-453A-20C7-4033-1597D2E0B2F9}"/>
              </a:ext>
            </a:extLst>
          </p:cNvPr>
          <p:cNvGrpSpPr/>
          <p:nvPr/>
        </p:nvGrpSpPr>
        <p:grpSpPr>
          <a:xfrm>
            <a:off x="9303954" y="0"/>
            <a:ext cx="8984046" cy="10298873"/>
            <a:chOff x="9303954" y="0"/>
            <a:chExt cx="8984046" cy="102988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B0349-763A-4D9B-4FF2-E706256A6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97000" y="0"/>
              <a:ext cx="4191000" cy="26130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A70546-060E-6BA2-7F39-A587EAF90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18" r="12064"/>
            <a:stretch/>
          </p:blipFill>
          <p:spPr>
            <a:xfrm>
              <a:off x="12649200" y="1380769"/>
              <a:ext cx="5638800" cy="7691016"/>
            </a:xfrm>
            <a:prstGeom prst="round2DiagRect">
              <a:avLst>
                <a:gd name="adj1" fmla="val 15766"/>
                <a:gd name="adj2" fmla="val 0"/>
              </a:avLst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8E5B78-E9D6-EEA0-8D88-7B640FEB1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04983" y="6865730"/>
              <a:ext cx="3783017" cy="3433143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1408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DDDFEB-5E88-8927-4166-98363E51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3954" y="9071784"/>
              <a:ext cx="8984046" cy="122708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ACCFC7C-3711-1FA7-BF3D-306339F6B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9158" y="-962108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E1E498-C955-D8F8-3FB1-154A18FA3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432411"/>
            <a:ext cx="2044700" cy="2044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C423E-DA18-03D1-29A9-DF8F3A92F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55" y="1443488"/>
            <a:ext cx="15405489" cy="5168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0186D-2512-53D7-9604-311806372A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484"/>
            <a:ext cx="7772400" cy="6916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2134D7-D622-26F7-7302-2F98E412A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372D5-97BC-75A8-EBDE-5DA0DF658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0EA302-9F95-910E-7F50-B0913C9E31C3}"/>
              </a:ext>
            </a:extLst>
          </p:cNvPr>
          <p:cNvSpPr txBox="1"/>
          <p:nvPr/>
        </p:nvSpPr>
        <p:spPr>
          <a:xfrm>
            <a:off x="-787400" y="591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341BF7-0A5F-78AF-4C29-57575B560B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7" b="49107"/>
          <a:stretch/>
        </p:blipFill>
        <p:spPr>
          <a:xfrm>
            <a:off x="850900" y="6831771"/>
            <a:ext cx="16662400" cy="2785591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C0B7BA-5982-D275-71F5-362B931D0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43652"/>
            <a:ext cx="18300038" cy="543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5687A-0D29-7E9F-858D-56B94F5BD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591" y="-25400"/>
            <a:ext cx="5721859" cy="1031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BF99B-A022-E1F1-DDD4-E894E582D82B}"/>
              </a:ext>
            </a:extLst>
          </p:cNvPr>
          <p:cNvSpPr txBox="1"/>
          <p:nvPr/>
        </p:nvSpPr>
        <p:spPr>
          <a:xfrm>
            <a:off x="1054727" y="775761"/>
            <a:ext cx="9942964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ดังนั้นการนับและระบบจำนวนอาจเป็นภาษาอย่างหนึ่งที่มนุษย์ใช้ในการสื่อสาร หรือใช้ในการบันทึก มนุษย์ในยุคแรก ๆ ก่อนประวัติศาสตร์มักจะใช้สัญลักษณ์ง่าย ๆ เพื่อแทนจำนวน เช่น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แทนจำนวนของสิ่งของหนึ่งชิ้น อันที่จริงสัญลักษณ์นี้ถูกใช้มาจนกระทั่งถึงปัจจุบัน เพราะเป็นสัญลักษณ์ที่เข้าใจง่าย เช่น ในการนับคะแนนเสียงเลือกตั้ง รอยขีด 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I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นี้จึงถือเป็นสัญลักษณ์ทางคณิตศาสตร์อย่างหนึ่งที่เรียกว่า รอยขีดทอ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ลลี่</a:t>
            </a:r>
            <a:r>
              <a:rPr lang="th-TH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Tally Marks)</a:t>
            </a:r>
            <a:endParaRPr lang="en-US" sz="40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การนับของมนุษย์ในยุคแรก ๆ ได้ใช้การนับนิ้วมือ คงเป็นเพราะสะดวกที่สุด ซึ่งจะนับได้แค่สิบ เด็ก ๆ ในยุคปัจจุบันก็ยังคงเริ่มต้นการเรียนรู้เรื่องตัวเลขด้วยการนับนิ้ว แต่มีบางชนเผ่าที่ฉลาดขึ้นได้เพิ่มจำนวนการนับให้มากขึ้นโดยการนับช่องว่างระหว่างนิ้วด้วย ซึ่งจะนับได้ถึง 18 และบางชนเผ่ายังใช้อวัยวะส่วนอื่นของร่างกายเพื่อเพิ่มจำนวนการนับให้มากขึ้น เช่น ชนเผ่าหนึ่งในนิวกินี </a:t>
            </a:r>
            <a:r>
              <a:rPr lang="th-TH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New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dirty="0"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Guinea)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ใช้อวัยวะส่วนบนของร่างกายเพื่อแทนการนับได้ถึง 27 จำนวน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A7171-9CA3-8A3D-3D52-C1FF2BB96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9600" y="-647700"/>
            <a:ext cx="2044700" cy="204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E3048-2E1E-2199-4298-B989A64AC9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r="21908"/>
          <a:stretch/>
        </p:blipFill>
        <p:spPr>
          <a:xfrm>
            <a:off x="11027806" y="2628900"/>
            <a:ext cx="5270500" cy="5270500"/>
          </a:xfrm>
          <a:prstGeom prst="ellipse">
            <a:avLst/>
          </a:prstGeom>
          <a:ln w="254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0308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563B7-EA38-5AEF-26C2-6BBA1436049C}"/>
              </a:ext>
            </a:extLst>
          </p:cNvPr>
          <p:cNvSpPr txBox="1"/>
          <p:nvPr/>
        </p:nvSpPr>
        <p:spPr>
          <a:xfrm>
            <a:off x="533400" y="853023"/>
            <a:ext cx="1150620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สำหรับระบบตัวเลขที่ได้มีการบันทึกไว้คาดว่าจะเริ่มเมื่อประมาณ 8,000 ถึง 3,500 ปี ก่อนคริสต์ศักราช โดยชาวสุเมเรียน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Sumerians)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ชนเผ่าที่อาศัยอยู่บริเวณประเทศอิรักในปัจจุบัน ปั้นดินเหนียวให้เป็นรูปต่าง ๆ ใช้แทนตัวเลข และต่อมาประมาณ 3,500 ปีก่อนคริสต์ศักราช รูปปั้นดินเหนียวได้ถูกพัฒนามาเป็นการเขียนลงดินเหนียวแทนการปั้น ก่อนนำไปตากแดดหรือเผาให้แห้งซึ่งเป็นส่วนหนึ่งของภาษาที่เรียกว่า อักษรรูปลิ่ม หรือคูน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ี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ฟอร์ม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Cuneiform)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และต่อมาอักษรคูน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ี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ฟอร์มนี้ได้ถูกถ่ายทอดมายังชนเผ่าบา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บิโล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เนียน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Babylonian)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ที่เจริญรุ่งเรืองและเข้ามาแทนที่ชนเผ่าสุเมเรียน และเป็นชนเผ่าที่มีความเชี่ยวชาญทางด้านดาราศาสตร์ การคำนวณ และระบบเวลาชาวบา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บิโล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เนียนได้สร้างระบบจำนวนฐาน 60 หรือที่เรียกว่า แซ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ซาเจ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ซซิ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มอ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ล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Sexagesimal)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นั่นคือมีตัวเลขนับได้ถึงหกสิบ ซึ่งได้ใช้ในการกำหนดองศาของตำแหน่งดวงดาว และใช้ในการนับเวลา เช่น ถ้าผู้เรียนดูนาฬิกาที่เป็นตัวเลข จะสังเกตเห็นว่าเมื่อตัวเลขในหลักวินาทีเพิ่มขึ้นไปเรื่อย ๆ จาก 1, 2, …, 59 ก็จะเปลี่ยนกลับไปเป็น 0 อีกครั้ง และจะมีการเพิ่มตัวเลขในหลักนาทีขึ้นไปหนึ่งนาที ผู้เรียนจะได้ศึกษาระบบเลขฐานในบทเรียนต่อ ๆ ไป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969C8-CF78-2441-E5DE-27EA9DB32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43652"/>
            <a:ext cx="18300038" cy="543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229AE-C385-B3A8-AC5F-54BB2FD95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6600" y="-628119"/>
            <a:ext cx="2044700" cy="2044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8176BB-E529-5F73-9645-9B52102B74F8}"/>
              </a:ext>
            </a:extLst>
          </p:cNvPr>
          <p:cNvGrpSpPr/>
          <p:nvPr/>
        </p:nvGrpSpPr>
        <p:grpSpPr>
          <a:xfrm>
            <a:off x="11154264" y="0"/>
            <a:ext cx="7523450" cy="10272091"/>
            <a:chOff x="11154264" y="0"/>
            <a:chExt cx="7523450" cy="102720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B02099-AE4F-76E1-751C-C6CE980F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54264" y="0"/>
              <a:ext cx="7192156" cy="4000500"/>
            </a:xfrm>
            <a:prstGeom prst="rect">
              <a:avLst/>
            </a:prstGeom>
            <a:effectLst>
              <a:outerShdw blurRad="101600" dist="38100" dir="5400000" sx="101000" sy="101000" algn="t" rotWithShape="0">
                <a:prstClr val="black">
                  <a:alpha val="22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4C7EFB-269A-FA65-DED3-768314354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05" t="14089" r="12063"/>
            <a:stretch/>
          </p:blipFill>
          <p:spPr>
            <a:xfrm>
              <a:off x="12268200" y="853023"/>
              <a:ext cx="6409514" cy="8975925"/>
            </a:xfrm>
            <a:prstGeom prst="roundRect">
              <a:avLst>
                <a:gd name="adj" fmla="val 5999"/>
              </a:avLst>
            </a:prstGeom>
            <a:ln w="57150"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62AB33-8C05-276A-71B1-B0A1529B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87400" y="5062871"/>
              <a:ext cx="4859020" cy="5209220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2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718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8596F5-C740-6219-8C85-B29741119EE8}"/>
              </a:ext>
            </a:extLst>
          </p:cNvPr>
          <p:cNvGrpSpPr/>
          <p:nvPr/>
        </p:nvGrpSpPr>
        <p:grpSpPr>
          <a:xfrm>
            <a:off x="1273152" y="1782905"/>
            <a:ext cx="7645400" cy="707886"/>
            <a:chOff x="1498600" y="2732157"/>
            <a:chExt cx="7645400" cy="70788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66E8B47-03D7-B76B-5462-938F0B509898}"/>
                </a:ext>
              </a:extLst>
            </p:cNvPr>
            <p:cNvSpPr/>
            <p:nvPr/>
          </p:nvSpPr>
          <p:spPr>
            <a:xfrm>
              <a:off x="2159000" y="2783541"/>
              <a:ext cx="6680200" cy="551330"/>
            </a:xfrm>
            <a:prstGeom prst="roundRect">
              <a:avLst>
                <a:gd name="adj" fmla="val 41057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3CFAA461-AFE4-B690-A7B6-79F20977F388}"/>
                </a:ext>
              </a:extLst>
            </p:cNvPr>
            <p:cNvSpPr/>
            <p:nvPr/>
          </p:nvSpPr>
          <p:spPr>
            <a:xfrm>
              <a:off x="1498600" y="2783541"/>
              <a:ext cx="1320800" cy="55133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9597A5-0C20-8586-54F7-C6A54784FE18}"/>
                </a:ext>
              </a:extLst>
            </p:cNvPr>
            <p:cNvSpPr txBox="1"/>
            <p:nvPr/>
          </p:nvSpPr>
          <p:spPr>
            <a:xfrm>
              <a:off x="2971800" y="2732157"/>
              <a:ext cx="61722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สัญลักษณ์แทนตัวเลขของชาวบา</a:t>
              </a:r>
              <a:r>
                <a:rPr lang="th-TH" sz="4000" dirty="0" err="1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บิโล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เนียน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FE531F-4EF7-AAC3-7047-5F7BE5684DE2}"/>
                </a:ext>
              </a:extLst>
            </p:cNvPr>
            <p:cNvSpPr txBox="1"/>
            <p:nvPr/>
          </p:nvSpPr>
          <p:spPr>
            <a:xfrm>
              <a:off x="1498600" y="2732157"/>
              <a:ext cx="1320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ตาราง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CBBE29-6856-11BB-7C0B-01AA27C34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51" y="2490791"/>
            <a:ext cx="10185427" cy="4245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C9DDFB-1087-D0F8-B905-D12550490CF4}"/>
              </a:ext>
            </a:extLst>
          </p:cNvPr>
          <p:cNvSpPr txBox="1"/>
          <p:nvPr/>
        </p:nvSpPr>
        <p:spPr>
          <a:xfrm>
            <a:off x="1273151" y="6952687"/>
            <a:ext cx="10515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และในยุคใกล้เคียงกันนี้ คือประมาณ 3,400 ปีก่อนคริสต์ศักราช อารยธรรมอียิปต์ก็ได้พัฒนาภาษา</a:t>
            </a:r>
            <a:r>
              <a:rPr lang="th-TH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ฮีโร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กลีฟิกส์ (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Hieroglyphics)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ซึ่งรวมถึงตัวเลขด้วย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4EF8EE-F63E-4B9E-3D55-28006FDCA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692" y="-276704"/>
            <a:ext cx="2044700" cy="2044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4ED946-9332-0C8B-B223-DEF7593F21C1}"/>
              </a:ext>
            </a:extLst>
          </p:cNvPr>
          <p:cNvGrpSpPr/>
          <p:nvPr/>
        </p:nvGrpSpPr>
        <p:grpSpPr>
          <a:xfrm>
            <a:off x="9303954" y="0"/>
            <a:ext cx="8984046" cy="10298873"/>
            <a:chOff x="9303954" y="0"/>
            <a:chExt cx="8984046" cy="102988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B203F8-F1F2-51B7-088E-1F97A1A44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71566" y="0"/>
              <a:ext cx="5316434" cy="33147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0483E19-7E9B-2C94-982A-CA1F8D3B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04983" y="6865730"/>
              <a:ext cx="3783017" cy="3433143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1408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D1946D-6C3F-3352-235B-2CCC70D25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3954" y="9071784"/>
              <a:ext cx="8984046" cy="1227089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1630D32-1E74-1418-E9E5-6948C24C2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787" y="1028700"/>
            <a:ext cx="6075555" cy="80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992CB6-631E-843B-6FDD-68FC5BC03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8282"/>
            <a:ext cx="9167191" cy="92312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AF3882-B023-AD04-1889-3A255929B681}"/>
              </a:ext>
            </a:extLst>
          </p:cNvPr>
          <p:cNvGrpSpPr/>
          <p:nvPr/>
        </p:nvGrpSpPr>
        <p:grpSpPr>
          <a:xfrm>
            <a:off x="8881228" y="0"/>
            <a:ext cx="9424165" cy="10306740"/>
            <a:chOff x="8881228" y="0"/>
            <a:chExt cx="9424165" cy="103067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D6FF46-D6FE-B3C9-6F73-31F9D67C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1228" y="8749610"/>
              <a:ext cx="9406772" cy="155713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09C939-7F32-6A91-6BEA-1CC1D8F5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1792" y="0"/>
              <a:ext cx="6866208" cy="102993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A2582C-7CD3-D7F3-EAE5-CDC9F912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75992" y="6372639"/>
              <a:ext cx="4429401" cy="3932444"/>
            </a:xfrm>
            <a:prstGeom prst="rect">
              <a:avLst/>
            </a:prstGeom>
            <a:effectLst>
              <a:outerShdw blurRad="101600" dist="38100" dir="13500000" sx="101000" sy="101000" algn="br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20F786-CFF4-C52D-29C3-3136E6E6A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9600" y="-800343"/>
            <a:ext cx="2044700" cy="2044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CFB643-0F39-C356-CFCF-FE863A444F2A}"/>
              </a:ext>
            </a:extLst>
          </p:cNvPr>
          <p:cNvSpPr txBox="1"/>
          <p:nvPr/>
        </p:nvSpPr>
        <p:spPr>
          <a:xfrm>
            <a:off x="1243173" y="577809"/>
            <a:ext cx="85104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ต่อมาในช่วงประมาณ 700 ปีก่อนคริสต์ศักราช ชาวกรีกโบราณได้สร้างระบบตัวเลขที่เรียกว่า </a:t>
            </a:r>
            <a:r>
              <a:rPr lang="en-US" sz="4000" dirty="0" err="1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Acrophonic</a:t>
            </a:r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Attic 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โดยสัญลักษณ์ที่ใช้แทนตัวเลขจะเป็นอักขระตัวแรกของคำอ่านของตัวเลข (ยกเว้น 1) ดังตาราง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537C90-805E-BE45-1825-9DCDFE19C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73" y="3843958"/>
            <a:ext cx="10363200" cy="559139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ED532D7-6A1D-4309-BFDB-3319123A21A6}"/>
              </a:ext>
            </a:extLst>
          </p:cNvPr>
          <p:cNvGrpSpPr/>
          <p:nvPr/>
        </p:nvGrpSpPr>
        <p:grpSpPr>
          <a:xfrm>
            <a:off x="1243174" y="3068124"/>
            <a:ext cx="7645400" cy="707886"/>
            <a:chOff x="1498600" y="2732157"/>
            <a:chExt cx="7645400" cy="70788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EC5F6B8-8259-0A67-27FB-0C46AB80D82D}"/>
                </a:ext>
              </a:extLst>
            </p:cNvPr>
            <p:cNvSpPr/>
            <p:nvPr/>
          </p:nvSpPr>
          <p:spPr>
            <a:xfrm>
              <a:off x="2159000" y="2783541"/>
              <a:ext cx="6680200" cy="551330"/>
            </a:xfrm>
            <a:prstGeom prst="roundRect">
              <a:avLst>
                <a:gd name="adj" fmla="val 41057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9442C153-73D5-F8D5-3CD8-81787584A51F}"/>
                </a:ext>
              </a:extLst>
            </p:cNvPr>
            <p:cNvSpPr/>
            <p:nvPr/>
          </p:nvSpPr>
          <p:spPr>
            <a:xfrm>
              <a:off x="1498600" y="2783541"/>
              <a:ext cx="1320800" cy="55133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7BAB05-600B-C9CE-D7AD-FADF9F1408A9}"/>
                </a:ext>
              </a:extLst>
            </p:cNvPr>
            <p:cNvSpPr txBox="1"/>
            <p:nvPr/>
          </p:nvSpPr>
          <p:spPr>
            <a:xfrm>
              <a:off x="2971800" y="2732157"/>
              <a:ext cx="61722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สัญลักษณ์แทนตัวเลขของชาวกรีกโบราณ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580EF7-DBAB-1746-BBA4-D118DE56E280}"/>
                </a:ext>
              </a:extLst>
            </p:cNvPr>
            <p:cNvSpPr txBox="1"/>
            <p:nvPr/>
          </p:nvSpPr>
          <p:spPr>
            <a:xfrm>
              <a:off x="1498600" y="2732157"/>
              <a:ext cx="1320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ตาราง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92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71016A-1914-75E0-55A2-1E01F6D8A2E0}"/>
              </a:ext>
            </a:extLst>
          </p:cNvPr>
          <p:cNvSpPr txBox="1"/>
          <p:nvPr/>
        </p:nvSpPr>
        <p:spPr>
          <a:xfrm>
            <a:off x="1143000" y="571500"/>
            <a:ext cx="63934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ตัวเลขของชาวกรีกเป็นพื้นฐานต่อตัวเลขของชาวโรมัน ซึ่งยังคงใช้อยู่จนถึงทุกวันนี้ และอาจจะคุ้นเคยมาบ้าง ดังตาราง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E2DD30-067E-05D2-00D4-A1B8424277EE}"/>
              </a:ext>
            </a:extLst>
          </p:cNvPr>
          <p:cNvGrpSpPr/>
          <p:nvPr/>
        </p:nvGrpSpPr>
        <p:grpSpPr>
          <a:xfrm>
            <a:off x="1143000" y="2578149"/>
            <a:ext cx="6477000" cy="707886"/>
            <a:chOff x="1498600" y="2732157"/>
            <a:chExt cx="6477000" cy="70788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CDC1DAA-EBAB-4E6F-8493-0B87060C2CD4}"/>
                </a:ext>
              </a:extLst>
            </p:cNvPr>
            <p:cNvSpPr/>
            <p:nvPr/>
          </p:nvSpPr>
          <p:spPr>
            <a:xfrm>
              <a:off x="2159000" y="2783541"/>
              <a:ext cx="5816600" cy="551330"/>
            </a:xfrm>
            <a:prstGeom prst="roundRect">
              <a:avLst>
                <a:gd name="adj" fmla="val 41057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2504ADC-F4BF-C9C6-DC06-E3B4EE55CAB8}"/>
                </a:ext>
              </a:extLst>
            </p:cNvPr>
            <p:cNvSpPr/>
            <p:nvPr/>
          </p:nvSpPr>
          <p:spPr>
            <a:xfrm>
              <a:off x="1498600" y="2783541"/>
              <a:ext cx="1320800" cy="55133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86D819-32A8-B467-D082-BD719A6C18B8}"/>
                </a:ext>
              </a:extLst>
            </p:cNvPr>
            <p:cNvSpPr txBox="1"/>
            <p:nvPr/>
          </p:nvSpPr>
          <p:spPr>
            <a:xfrm>
              <a:off x="2971800" y="2732157"/>
              <a:ext cx="5003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สัญลักษณ์แทนตัวเลขของชาวโรมัน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7AAD77-09B1-54BF-6A9D-C2A6D0AB1C5F}"/>
                </a:ext>
              </a:extLst>
            </p:cNvPr>
            <p:cNvSpPr txBox="1"/>
            <p:nvPr/>
          </p:nvSpPr>
          <p:spPr>
            <a:xfrm>
              <a:off x="1498600" y="2732157"/>
              <a:ext cx="1320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ตาราง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55437CF-4636-74C8-8E3E-8B456BAF6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0" y="3356607"/>
            <a:ext cx="6421069" cy="59271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02C52B-079A-DE79-D261-C221820FB028}"/>
              </a:ext>
            </a:extLst>
          </p:cNvPr>
          <p:cNvGrpSpPr/>
          <p:nvPr/>
        </p:nvGrpSpPr>
        <p:grpSpPr>
          <a:xfrm>
            <a:off x="7924800" y="1943100"/>
            <a:ext cx="10210800" cy="6781800"/>
            <a:chOff x="7924800" y="1943100"/>
            <a:chExt cx="10210800" cy="67818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8AFE8BC-372F-A9F7-96B3-76ABA18E9BC0}"/>
                </a:ext>
              </a:extLst>
            </p:cNvPr>
            <p:cNvSpPr/>
            <p:nvPr/>
          </p:nvSpPr>
          <p:spPr>
            <a:xfrm>
              <a:off x="7924800" y="1943100"/>
              <a:ext cx="10210800" cy="6781800"/>
            </a:xfrm>
            <a:prstGeom prst="roundRect">
              <a:avLst>
                <a:gd name="adj" fmla="val 4356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18DE4F-74BD-3815-D3D0-DA998A15C638}"/>
                </a:ext>
              </a:extLst>
            </p:cNvPr>
            <p:cNvSpPr txBox="1"/>
            <p:nvPr/>
          </p:nvSpPr>
          <p:spPr>
            <a:xfrm>
              <a:off x="8151191" y="2248168"/>
              <a:ext cx="9557741" cy="6247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ระบบตัวเลขที่ใช้ในปัจจุบันเรียกว่า ระบบตัวเลข ฮินดู–อารบ</a:t>
              </a:r>
              <a:r>
                <a:rPr lang="th-TH" sz="4000" dirty="0" err="1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ิก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ซึ่งกำเนิดขึ้นเมื่อประมาณ 300 ปีก่อนคริสต์ศักราช ที่ประเทศอินเดีย โดยเป็นระบบตัวเลขฐานสิบที่มีสัญลักษณ์สิบตัว เช่น  ที่ใช้ในปัจจุบันคือ 0 1 2 3 4 5 6 7 8 9 และใช้การวางเรียงกันเพื่อที่จะประกอบเป็นตัวเลขที่มากกว่า 9 เช่น 15 มีการสันนิษฐานว่าระบบตัวเลขของอินเดียหรือที่เรียกว่า ฮินดู นี้ได้แพร่ไปยังชาวอาหรับในช่วง ค.ศ. 700–800 โดยตำราคณิตศาสตร์ของชาวอินเดีย หลังจากนั้นก็ได้แพร่กระจายไปยังประเทศในแถบยุโรป โดยมีการแปลไปเป็นภาษาลาตินในช่วง ค.ศ. 1100–1200 และแปลไปเป็นภาษาอังกฤษต่อมาในช่วงปี ค.ศ. 1400–1500 และใช้มาจนกระทั่งปัจจุบัน ซึ่งถูกเรียกว่าเลขอารบ</a:t>
              </a:r>
              <a:r>
                <a:rPr lang="th-TH" sz="4000" dirty="0" err="1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ิก</a:t>
              </a:r>
              <a:endParaRPr lang="th-TH" sz="400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07876B-72D3-D271-228D-FE14451D8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C7AAB2-48F7-AF1D-5D00-BB4FC4883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475EF-9C60-5B3E-9779-D6155CB13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0" y="-664731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BCD1C-3847-5284-E21A-2E1F12ADF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7A86CF-7DE2-11B0-A13B-C9EB9E864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357619"/>
            <a:ext cx="6421069" cy="59271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842351-8D45-C8A9-A2CB-9F5775AA9563}"/>
              </a:ext>
            </a:extLst>
          </p:cNvPr>
          <p:cNvGrpSpPr/>
          <p:nvPr/>
        </p:nvGrpSpPr>
        <p:grpSpPr>
          <a:xfrm>
            <a:off x="7010400" y="1562100"/>
            <a:ext cx="10941050" cy="6781800"/>
            <a:chOff x="7924800" y="1943100"/>
            <a:chExt cx="10210800" cy="67818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7C15BA4-0402-C90A-E474-B331B713FB29}"/>
                </a:ext>
              </a:extLst>
            </p:cNvPr>
            <p:cNvSpPr/>
            <p:nvPr/>
          </p:nvSpPr>
          <p:spPr>
            <a:xfrm>
              <a:off x="7924800" y="1943100"/>
              <a:ext cx="10210800" cy="6781800"/>
            </a:xfrm>
            <a:prstGeom prst="roundRect">
              <a:avLst>
                <a:gd name="adj" fmla="val 4356"/>
              </a:avLst>
            </a:prstGeom>
            <a:solidFill>
              <a:srgbClr val="82CC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4D9662-0E77-9D94-A0E2-DA97C2FF2D38}"/>
                </a:ext>
              </a:extLst>
            </p:cNvPr>
            <p:cNvSpPr txBox="1"/>
            <p:nvPr/>
          </p:nvSpPr>
          <p:spPr>
            <a:xfrm>
              <a:off x="8151191" y="2248168"/>
              <a:ext cx="9729583" cy="5016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หลักการเขียนตัวเลขโรมันแทนจำนวน</a:t>
              </a:r>
            </a:p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1.	สัญลักษณ์แต่ละตัวเขียนติดกันได้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ไม่เกิน 3 ตัว</a:t>
              </a:r>
            </a:p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2.	เขียนโดยใช้หลักการเพิ่มคือ เขียนสัญลักษณ์เรียงกันไป หรือเรียงลำดับค่า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จากมากไปน้อย </a:t>
              </a:r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</a:t>
              </a:r>
            </a:p>
            <a:p>
              <a:pPr algn="thaiDist"/>
              <a:r>
                <a:rPr lang="th-TH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	   </a:t>
              </a:r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III   =   1 + 1 + 1  =  3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 XXII  =  10  +  10  +  1  +  1  =  22</a:t>
              </a:r>
            </a:p>
            <a:p>
              <a:pPr algn="thaiDist"/>
              <a:r>
                <a:rPr lang="en-US" sz="4000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 DCCLXXVII  =  500  +  100  +  100  +  50  +  10  +  10  +  5  +  1  +  1  =  777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1E819F-69CA-1E41-142A-76BEDDDA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35409"/>
            <a:ext cx="18288000" cy="651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6859A1-3A2F-CEBA-B0C1-B16D3F87C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65" y="-44009"/>
            <a:ext cx="7908235" cy="1267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D7C556-1ACD-423C-8575-326D05D6A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0" y="-664731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32613</TotalTime>
  <Words>4707</Words>
  <Application>Microsoft Office PowerPoint</Application>
  <PresentationFormat>กำหนดเอง</PresentationFormat>
  <Paragraphs>228</Paragraphs>
  <Slides>39</Slides>
  <Notes>39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9" baseType="lpstr">
      <vt:lpstr>Browallia New</vt:lpstr>
      <vt:lpstr>Calibri</vt:lpstr>
      <vt:lpstr>TH SarabunPSK</vt:lpstr>
      <vt:lpstr>Cambria Math</vt:lpstr>
      <vt:lpstr>Angsana New</vt:lpstr>
      <vt:lpstr>TH Sarabun New</vt:lpstr>
      <vt:lpstr>Arial</vt:lpstr>
      <vt:lpstr>Helvetica</vt:lpstr>
      <vt:lpstr>PSL Empire Pro (พีเอสแอล เอ็มไพ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สีฟ้า เรียบง่าย ทางการ แนะนำบริษัท พรีเซนเทชั่น (16:9)</dc:title>
  <dc:creator>waraporn</dc:creator>
  <cp:lastModifiedBy>ภัททิรา ชานันท์โท</cp:lastModifiedBy>
  <cp:revision>260</cp:revision>
  <dcterms:created xsi:type="dcterms:W3CDTF">2006-08-16T00:00:00Z</dcterms:created>
  <dcterms:modified xsi:type="dcterms:W3CDTF">2025-10-21T07:01:36Z</dcterms:modified>
  <dc:identifier>DAGOX0PCT8k</dc:identifier>
</cp:coreProperties>
</file>